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3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86" r:id="rId3"/>
    <p:sldId id="257" r:id="rId4"/>
    <p:sldId id="269" r:id="rId6"/>
    <p:sldId id="353" r:id="rId7"/>
    <p:sldId id="350" r:id="rId8"/>
    <p:sldId id="367" r:id="rId9"/>
    <p:sldId id="366" r:id="rId10"/>
    <p:sldId id="371" r:id="rId11"/>
    <p:sldId id="370" r:id="rId12"/>
    <p:sldId id="352" r:id="rId13"/>
    <p:sldId id="325" r:id="rId14"/>
    <p:sldId id="373" r:id="rId15"/>
    <p:sldId id="317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B692"/>
    <a:srgbClr val="70917A"/>
    <a:srgbClr val="C5E0B4"/>
    <a:srgbClr val="A0BA94"/>
    <a:srgbClr val="496D59"/>
    <a:srgbClr val="496A58"/>
    <a:srgbClr val="FFFFFF"/>
    <a:srgbClr val="AED395"/>
    <a:srgbClr val="E3F0DB"/>
    <a:srgbClr val="F5F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70" autoAdjust="0"/>
    <p:restoredTop sz="94660"/>
  </p:normalViewPr>
  <p:slideViewPr>
    <p:cSldViewPr snapToGrid="0">
      <p:cViewPr varScale="1">
        <p:scale>
          <a:sx n="67" d="100"/>
          <a:sy n="67" d="100"/>
        </p:scale>
        <p:origin x="2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8C47B-FD2D-4000-9550-5CB86FA110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9B5CC-C2FB-41BC-9427-46B6D38645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15A7-7CBB-4ADA-87D2-B974D42B5E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F5785-F530-4BD8-BD8E-B44B53EFB51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svg"/><Relationship Id="rId8" Type="http://schemas.openxmlformats.org/officeDocument/2006/relationships/image" Target="../media/image12.png"/><Relationship Id="rId7" Type="http://schemas.openxmlformats.org/officeDocument/2006/relationships/image" Target="../media/image11.svg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D:\liyi\Desktop\读研期间的文档\研小招\PPT&amp;简历\PPT素材\华科绿照片\图片1.png图片1"/>
          <p:cNvPicPr>
            <a:picLocks noChangeAspect="1"/>
          </p:cNvPicPr>
          <p:nvPr/>
        </p:nvPicPr>
        <p:blipFill>
          <a:blip r:embed="rId1">
            <a:lum contrast="-6000"/>
          </a:blip>
          <a:srcRect/>
          <a:stretch>
            <a:fillRect/>
          </a:stretch>
        </p:blipFill>
        <p:spPr>
          <a:xfrm>
            <a:off x="-218757" y="-91440"/>
            <a:ext cx="12406630" cy="6949440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4309745" y="4685665"/>
            <a:ext cx="3573780" cy="973455"/>
          </a:xfrm>
          <a:prstGeom prst="rect">
            <a:avLst/>
          </a:prstGeom>
        </p:spPr>
        <p:txBody>
          <a:bodyPr/>
          <a:lstStyle/>
          <a:p>
            <a:pPr algn="ctr" fontAlgn="auto">
              <a:lnSpc>
                <a:spcPct val="18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汇报人：研小招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导师：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xxx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fontAlgn="auto">
              <a:lnSpc>
                <a:spcPct val="18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汇报时间：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68955" y="1771015"/>
            <a:ext cx="5831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chemeClr val="accent4">
                    <a:lumMod val="40000"/>
                    <a:lumOff val="60000"/>
                  </a:schemeClr>
                </a:solidFill>
                <a:latin typeface="Monotype Corsiva" panose="03010101010201010101" charset="0"/>
                <a:ea typeface="苹方 特粗" panose="020B0800000000000000" charset="-122"/>
                <a:cs typeface="Monotype Corsiva" panose="03010101010201010101" charset="0"/>
              </a:rPr>
              <a:t>Huazhong university of</a:t>
            </a:r>
            <a:endParaRPr lang="en-US" altLang="zh-CN" sz="3600">
              <a:solidFill>
                <a:schemeClr val="accent4">
                  <a:lumMod val="40000"/>
                  <a:lumOff val="60000"/>
                </a:schemeClr>
              </a:solidFill>
              <a:latin typeface="Monotype Corsiva" panose="03010101010201010101" charset="0"/>
              <a:ea typeface="苹方 特粗" panose="020B0800000000000000" charset="-122"/>
              <a:cs typeface="Monotype Corsiva" panose="03010101010201010101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75890" y="3738245"/>
            <a:ext cx="6616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chemeClr val="accent4">
                    <a:lumMod val="40000"/>
                    <a:lumOff val="60000"/>
                  </a:schemeClr>
                </a:solidFill>
                <a:latin typeface="Monotype Corsiva" panose="03010101010201010101" charset="0"/>
                <a:ea typeface="苹方 特粗" panose="020B0800000000000000" charset="-122"/>
                <a:cs typeface="Monotype Corsiva" panose="03010101010201010101" charset="0"/>
              </a:rPr>
              <a:t>science and technology</a:t>
            </a:r>
            <a:endParaRPr lang="en-US" altLang="zh-CN" sz="3600">
              <a:solidFill>
                <a:schemeClr val="accent4">
                  <a:lumMod val="40000"/>
                  <a:lumOff val="60000"/>
                </a:schemeClr>
              </a:solidFill>
              <a:latin typeface="Monotype Corsiva" panose="03010101010201010101" charset="0"/>
              <a:ea typeface="苹方 特粗" panose="020B0800000000000000" charset="-122"/>
              <a:cs typeface="Monotype Corsiva" panose="03010101010201010101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2479204" y="2416224"/>
            <a:ext cx="7234555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8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华中大</a:t>
            </a:r>
            <a:r>
              <a:rPr lang="en-US" altLang="zh-CN" sz="8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PPT</a:t>
            </a:r>
            <a:r>
              <a:rPr lang="zh-CN" altLang="en-US" sz="8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模板</a:t>
            </a:r>
            <a:endParaRPr lang="zh-CN" altLang="en-US" sz="8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:\liyi\Desktop\读研期间的文档\研小招\PPT&amp;简历\PPT素材\华科绿照片\图片7.png图片7"/>
          <p:cNvPicPr>
            <a:picLocks noChangeAspect="1"/>
          </p:cNvPicPr>
          <p:nvPr/>
        </p:nvPicPr>
        <p:blipFill>
          <a:blip r:embed="rId1">
            <a:alphaModFix amt="91000"/>
            <a:lum bright="-6000" contrast="-6000"/>
          </a:blip>
          <a:srcRect/>
          <a:stretch>
            <a:fillRect/>
          </a:stretch>
        </p:blipFill>
        <p:spPr>
          <a:xfrm>
            <a:off x="0" y="0"/>
            <a:ext cx="4596130" cy="685863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702425" y="2960370"/>
            <a:ext cx="3562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851tegakizatsu" panose="02000600000000000000" pitchFamily="2" charset="-122"/>
              </a:rPr>
              <a:t>输入您需要的主题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851tegakizatsu" panose="02000600000000000000" pitchFamily="2" charset="-122"/>
            </a:endParaRPr>
          </a:p>
        </p:txBody>
      </p:sp>
      <p:pic>
        <p:nvPicPr>
          <p:cNvPr id="17" name="图片 16" descr="heilogo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9151970" y="272084"/>
            <a:ext cx="2562860" cy="76115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902482" y="1535956"/>
            <a:ext cx="2847975" cy="92202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zh-CN" sz="5400" b="1" kern="100" dirty="0">
                <a:solidFill>
                  <a:schemeClr val="bg1"/>
                </a:solidFill>
                <a:latin typeface="Bookman Old Style" panose="02050604050505020204" charset="0"/>
                <a:ea typeface="微软雅黑 Light" panose="020B0502040204020203" pitchFamily="34" charset="-122"/>
                <a:cs typeface="Bookman Old Style" panose="02050604050505020204" charset="0"/>
              </a:rPr>
              <a:t>P A R T</a:t>
            </a:r>
            <a:endParaRPr lang="en-US" altLang="zh-CN" sz="9600" b="1" kern="100" dirty="0">
              <a:solidFill>
                <a:schemeClr val="bg1"/>
              </a:solidFill>
              <a:latin typeface="Bookman Old Style" panose="02050604050505020204" charset="0"/>
              <a:ea typeface="微软雅黑 Light" panose="020B0502040204020203" pitchFamily="34" charset="-122"/>
              <a:cs typeface="Bookman Old Style" panose="0205060405050502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0040" y="2921635"/>
            <a:ext cx="14732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 b="1" kern="100" dirty="0">
                <a:solidFill>
                  <a:schemeClr val="bg1"/>
                </a:solidFill>
                <a:latin typeface="Bookman Old Style" panose="02050604050505020204" charset="0"/>
                <a:ea typeface="微软雅黑 Light" panose="020B0502040204020203" pitchFamily="34" charset="-122"/>
                <a:cs typeface="Bookman Old Style" panose="02050604050505020204" charset="0"/>
                <a:sym typeface="+mn-ea"/>
              </a:rPr>
              <a:t>04</a:t>
            </a:r>
            <a:endParaRPr lang="en-US" altLang="zh-CN" sz="6600" b="1" kern="100" dirty="0">
              <a:solidFill>
                <a:schemeClr val="bg1"/>
              </a:solidFill>
              <a:latin typeface="Bookman Old Style" panose="02050604050505020204" charset="0"/>
              <a:ea typeface="微软雅黑 Light" panose="020B0502040204020203" pitchFamily="34" charset="-122"/>
              <a:cs typeface="Bookman Old Style" panose="02050604050505020204" charset="0"/>
              <a:sym typeface="+mn-ea"/>
            </a:endParaRPr>
          </a:p>
        </p:txBody>
      </p:sp>
      <p:sp>
        <p:nvSpPr>
          <p:cNvPr id="14" name="L 形 13"/>
          <p:cNvSpPr/>
          <p:nvPr/>
        </p:nvSpPr>
        <p:spPr>
          <a:xfrm>
            <a:off x="6435725" y="3628390"/>
            <a:ext cx="353060" cy="394970"/>
          </a:xfrm>
          <a:prstGeom prst="corne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L 形 14"/>
          <p:cNvSpPr/>
          <p:nvPr/>
        </p:nvSpPr>
        <p:spPr>
          <a:xfrm rot="10800000">
            <a:off x="10055225" y="2480945"/>
            <a:ext cx="353060" cy="394970"/>
          </a:xfrm>
          <a:prstGeom prst="corne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val 61"/>
          <p:cNvSpPr/>
          <p:nvPr/>
        </p:nvSpPr>
        <p:spPr>
          <a:xfrm>
            <a:off x="9997440" y="2607310"/>
            <a:ext cx="681355" cy="681355"/>
          </a:xfrm>
          <a:prstGeom prst="ellipse">
            <a:avLst/>
          </a:prstGeom>
          <a:solidFill>
            <a:srgbClr val="E3F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/>
          </a:p>
        </p:txBody>
      </p:sp>
      <p:sp>
        <p:nvSpPr>
          <p:cNvPr id="131" name="Oval 61"/>
          <p:cNvSpPr/>
          <p:nvPr/>
        </p:nvSpPr>
        <p:spPr>
          <a:xfrm>
            <a:off x="7123430" y="2074545"/>
            <a:ext cx="681355" cy="681355"/>
          </a:xfrm>
          <a:prstGeom prst="ellipse">
            <a:avLst/>
          </a:prstGeom>
          <a:solidFill>
            <a:srgbClr val="E3F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/>
          </a:p>
        </p:txBody>
      </p:sp>
      <p:sp>
        <p:nvSpPr>
          <p:cNvPr id="29" name="Freeform 67"/>
          <p:cNvSpPr>
            <a:spLocks noEditPoints="1"/>
          </p:cNvSpPr>
          <p:nvPr/>
        </p:nvSpPr>
        <p:spPr bwMode="auto">
          <a:xfrm>
            <a:off x="7249926" y="2207547"/>
            <a:ext cx="428219" cy="400035"/>
          </a:xfrm>
          <a:custGeom>
            <a:avLst/>
            <a:gdLst>
              <a:gd name="T0" fmla="*/ 22 w 199"/>
              <a:gd name="T1" fmla="*/ 84 h 186"/>
              <a:gd name="T2" fmla="*/ 10 w 199"/>
              <a:gd name="T3" fmla="*/ 69 h 186"/>
              <a:gd name="T4" fmla="*/ 60 w 199"/>
              <a:gd name="T5" fmla="*/ 0 h 186"/>
              <a:gd name="T6" fmla="*/ 71 w 199"/>
              <a:gd name="T7" fmla="*/ 37 h 186"/>
              <a:gd name="T8" fmla="*/ 38 w 199"/>
              <a:gd name="T9" fmla="*/ 82 h 186"/>
              <a:gd name="T10" fmla="*/ 49 w 199"/>
              <a:gd name="T11" fmla="*/ 101 h 186"/>
              <a:gd name="T12" fmla="*/ 39 w 199"/>
              <a:gd name="T13" fmla="*/ 111 h 186"/>
              <a:gd name="T14" fmla="*/ 32 w 199"/>
              <a:gd name="T15" fmla="*/ 92 h 186"/>
              <a:gd name="T16" fmla="*/ 128 w 199"/>
              <a:gd name="T17" fmla="*/ 82 h 186"/>
              <a:gd name="T18" fmla="*/ 68 w 199"/>
              <a:gd name="T19" fmla="*/ 97 h 186"/>
              <a:gd name="T20" fmla="*/ 71 w 199"/>
              <a:gd name="T21" fmla="*/ 101 h 186"/>
              <a:gd name="T22" fmla="*/ 81 w 199"/>
              <a:gd name="T23" fmla="*/ 120 h 186"/>
              <a:gd name="T24" fmla="*/ 100 w 199"/>
              <a:gd name="T25" fmla="*/ 130 h 186"/>
              <a:gd name="T26" fmla="*/ 119 w 199"/>
              <a:gd name="T27" fmla="*/ 140 h 186"/>
              <a:gd name="T28" fmla="*/ 103 w 199"/>
              <a:gd name="T29" fmla="*/ 178 h 186"/>
              <a:gd name="T30" fmla="*/ 124 w 199"/>
              <a:gd name="T31" fmla="*/ 170 h 186"/>
              <a:gd name="T32" fmla="*/ 143 w 199"/>
              <a:gd name="T33" fmla="*/ 160 h 186"/>
              <a:gd name="T34" fmla="*/ 159 w 199"/>
              <a:gd name="T35" fmla="*/ 143 h 186"/>
              <a:gd name="T36" fmla="*/ 168 w 199"/>
              <a:gd name="T37" fmla="*/ 122 h 186"/>
              <a:gd name="T38" fmla="*/ 116 w 199"/>
              <a:gd name="T39" fmla="*/ 143 h 186"/>
              <a:gd name="T40" fmla="*/ 94 w 199"/>
              <a:gd name="T41" fmla="*/ 150 h 186"/>
              <a:gd name="T42" fmla="*/ 80 w 199"/>
              <a:gd name="T43" fmla="*/ 135 h 186"/>
              <a:gd name="T44" fmla="*/ 77 w 199"/>
              <a:gd name="T45" fmla="*/ 123 h 186"/>
              <a:gd name="T46" fmla="*/ 65 w 199"/>
              <a:gd name="T47" fmla="*/ 121 h 186"/>
              <a:gd name="T48" fmla="*/ 51 w 199"/>
              <a:gd name="T49" fmla="*/ 106 h 186"/>
              <a:gd name="T50" fmla="*/ 29 w 199"/>
              <a:gd name="T51" fmla="*/ 143 h 186"/>
              <a:gd name="T52" fmla="*/ 41 w 199"/>
              <a:gd name="T53" fmla="*/ 145 h 186"/>
              <a:gd name="T54" fmla="*/ 55 w 199"/>
              <a:gd name="T55" fmla="*/ 160 h 186"/>
              <a:gd name="T56" fmla="*/ 58 w 199"/>
              <a:gd name="T57" fmla="*/ 172 h 186"/>
              <a:gd name="T58" fmla="*/ 79 w 199"/>
              <a:gd name="T59" fmla="*/ 165 h 186"/>
              <a:gd name="T60" fmla="*/ 94 w 199"/>
              <a:gd name="T61" fmla="*/ 180 h 186"/>
              <a:gd name="T62" fmla="*/ 116 w 199"/>
              <a:gd name="T63" fmla="*/ 143 h 186"/>
              <a:gd name="T64" fmla="*/ 119 w 199"/>
              <a:gd name="T65" fmla="*/ 23 h 186"/>
              <a:gd name="T66" fmla="*/ 59 w 199"/>
              <a:gd name="T67" fmla="*/ 54 h 186"/>
              <a:gd name="T68" fmla="*/ 64 w 199"/>
              <a:gd name="T69" fmla="*/ 92 h 186"/>
              <a:gd name="T70" fmla="*/ 103 w 199"/>
              <a:gd name="T71" fmla="*/ 80 h 186"/>
              <a:gd name="T72" fmla="*/ 160 w 199"/>
              <a:gd name="T73" fmla="*/ 110 h 186"/>
              <a:gd name="T74" fmla="*/ 178 w 199"/>
              <a:gd name="T75" fmla="*/ 83 h 186"/>
              <a:gd name="T76" fmla="*/ 142 w 199"/>
              <a:gd name="T77" fmla="*/ 1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99" h="186">
                <a:moveTo>
                  <a:pt x="27" y="88"/>
                </a:moveTo>
                <a:cubicBezTo>
                  <a:pt x="25" y="87"/>
                  <a:pt x="23" y="86"/>
                  <a:pt x="22" y="84"/>
                </a:cubicBezTo>
                <a:cubicBezTo>
                  <a:pt x="20" y="82"/>
                  <a:pt x="18" y="80"/>
                  <a:pt x="17" y="78"/>
                </a:cubicBezTo>
                <a:cubicBezTo>
                  <a:pt x="15" y="75"/>
                  <a:pt x="13" y="72"/>
                  <a:pt x="10" y="69"/>
                </a:cubicBezTo>
                <a:cubicBezTo>
                  <a:pt x="0" y="60"/>
                  <a:pt x="0" y="60"/>
                  <a:pt x="0" y="60"/>
                </a:cubicBezTo>
                <a:cubicBezTo>
                  <a:pt x="60" y="0"/>
                  <a:pt x="60" y="0"/>
                  <a:pt x="60" y="0"/>
                </a:cubicBezTo>
                <a:cubicBezTo>
                  <a:pt x="88" y="27"/>
                  <a:pt x="88" y="27"/>
                  <a:pt x="88" y="27"/>
                </a:cubicBezTo>
                <a:cubicBezTo>
                  <a:pt x="84" y="29"/>
                  <a:pt x="77" y="33"/>
                  <a:pt x="71" y="37"/>
                </a:cubicBezTo>
                <a:cubicBezTo>
                  <a:pt x="54" y="48"/>
                  <a:pt x="53" y="50"/>
                  <a:pt x="53" y="53"/>
                </a:cubicBezTo>
                <a:cubicBezTo>
                  <a:pt x="52" y="56"/>
                  <a:pt x="45" y="74"/>
                  <a:pt x="38" y="82"/>
                </a:cubicBezTo>
                <a:cubicBezTo>
                  <a:pt x="36" y="86"/>
                  <a:pt x="35" y="90"/>
                  <a:pt x="37" y="93"/>
                </a:cubicBezTo>
                <a:cubicBezTo>
                  <a:pt x="39" y="97"/>
                  <a:pt x="44" y="100"/>
                  <a:pt x="49" y="101"/>
                </a:cubicBezTo>
                <a:cubicBezTo>
                  <a:pt x="49" y="101"/>
                  <a:pt x="48" y="102"/>
                  <a:pt x="47" y="103"/>
                </a:cubicBezTo>
                <a:cubicBezTo>
                  <a:pt x="39" y="111"/>
                  <a:pt x="39" y="111"/>
                  <a:pt x="39" y="111"/>
                </a:cubicBezTo>
                <a:cubicBezTo>
                  <a:pt x="37" y="108"/>
                  <a:pt x="36" y="104"/>
                  <a:pt x="35" y="100"/>
                </a:cubicBezTo>
                <a:cubicBezTo>
                  <a:pt x="34" y="97"/>
                  <a:pt x="33" y="93"/>
                  <a:pt x="32" y="92"/>
                </a:cubicBezTo>
                <a:cubicBezTo>
                  <a:pt x="31" y="90"/>
                  <a:pt x="29" y="89"/>
                  <a:pt x="27" y="88"/>
                </a:cubicBezTo>
                <a:moveTo>
                  <a:pt x="128" y="82"/>
                </a:moveTo>
                <a:cubicBezTo>
                  <a:pt x="106" y="90"/>
                  <a:pt x="88" y="86"/>
                  <a:pt x="83" y="83"/>
                </a:cubicBezTo>
                <a:cubicBezTo>
                  <a:pt x="80" y="87"/>
                  <a:pt x="75" y="92"/>
                  <a:pt x="68" y="97"/>
                </a:cubicBezTo>
                <a:cubicBezTo>
                  <a:pt x="67" y="97"/>
                  <a:pt x="67" y="98"/>
                  <a:pt x="66" y="98"/>
                </a:cubicBezTo>
                <a:cubicBezTo>
                  <a:pt x="68" y="99"/>
                  <a:pt x="69" y="100"/>
                  <a:pt x="71" y="101"/>
                </a:cubicBezTo>
                <a:cubicBezTo>
                  <a:pt x="75" y="105"/>
                  <a:pt x="75" y="111"/>
                  <a:pt x="74" y="116"/>
                </a:cubicBezTo>
                <a:cubicBezTo>
                  <a:pt x="76" y="117"/>
                  <a:pt x="79" y="118"/>
                  <a:pt x="81" y="120"/>
                </a:cubicBezTo>
                <a:cubicBezTo>
                  <a:pt x="82" y="122"/>
                  <a:pt x="84" y="124"/>
                  <a:pt x="84" y="127"/>
                </a:cubicBezTo>
                <a:cubicBezTo>
                  <a:pt x="90" y="125"/>
                  <a:pt x="96" y="126"/>
                  <a:pt x="100" y="130"/>
                </a:cubicBezTo>
                <a:cubicBezTo>
                  <a:pt x="102" y="132"/>
                  <a:pt x="103" y="134"/>
                  <a:pt x="103" y="137"/>
                </a:cubicBezTo>
                <a:cubicBezTo>
                  <a:pt x="109" y="135"/>
                  <a:pt x="115" y="136"/>
                  <a:pt x="119" y="140"/>
                </a:cubicBezTo>
                <a:cubicBezTo>
                  <a:pt x="125" y="146"/>
                  <a:pt x="124" y="156"/>
                  <a:pt x="117" y="163"/>
                </a:cubicBezTo>
                <a:cubicBezTo>
                  <a:pt x="103" y="178"/>
                  <a:pt x="103" y="178"/>
                  <a:pt x="103" y="178"/>
                </a:cubicBezTo>
                <a:cubicBezTo>
                  <a:pt x="108" y="183"/>
                  <a:pt x="116" y="184"/>
                  <a:pt x="121" y="179"/>
                </a:cubicBezTo>
                <a:cubicBezTo>
                  <a:pt x="123" y="177"/>
                  <a:pt x="124" y="173"/>
                  <a:pt x="124" y="170"/>
                </a:cubicBezTo>
                <a:cubicBezTo>
                  <a:pt x="129" y="173"/>
                  <a:pt x="136" y="173"/>
                  <a:pt x="140" y="169"/>
                </a:cubicBezTo>
                <a:cubicBezTo>
                  <a:pt x="143" y="167"/>
                  <a:pt x="143" y="163"/>
                  <a:pt x="143" y="160"/>
                </a:cubicBezTo>
                <a:cubicBezTo>
                  <a:pt x="148" y="163"/>
                  <a:pt x="155" y="163"/>
                  <a:pt x="159" y="159"/>
                </a:cubicBezTo>
                <a:cubicBezTo>
                  <a:pt x="163" y="155"/>
                  <a:pt x="163" y="149"/>
                  <a:pt x="159" y="143"/>
                </a:cubicBezTo>
                <a:cubicBezTo>
                  <a:pt x="163" y="144"/>
                  <a:pt x="167" y="143"/>
                  <a:pt x="169" y="140"/>
                </a:cubicBezTo>
                <a:cubicBezTo>
                  <a:pt x="174" y="136"/>
                  <a:pt x="174" y="128"/>
                  <a:pt x="168" y="122"/>
                </a:cubicBezTo>
                <a:lnTo>
                  <a:pt x="128" y="82"/>
                </a:lnTo>
                <a:close/>
                <a:moveTo>
                  <a:pt x="116" y="143"/>
                </a:moveTo>
                <a:cubicBezTo>
                  <a:pt x="112" y="139"/>
                  <a:pt x="104" y="140"/>
                  <a:pt x="99" y="145"/>
                </a:cubicBezTo>
                <a:cubicBezTo>
                  <a:pt x="94" y="150"/>
                  <a:pt x="94" y="150"/>
                  <a:pt x="94" y="150"/>
                </a:cubicBezTo>
                <a:cubicBezTo>
                  <a:pt x="99" y="145"/>
                  <a:pt x="100" y="137"/>
                  <a:pt x="96" y="133"/>
                </a:cubicBezTo>
                <a:cubicBezTo>
                  <a:pt x="92" y="129"/>
                  <a:pt x="85" y="130"/>
                  <a:pt x="80" y="135"/>
                </a:cubicBezTo>
                <a:cubicBezTo>
                  <a:pt x="75" y="140"/>
                  <a:pt x="75" y="140"/>
                  <a:pt x="75" y="140"/>
                </a:cubicBezTo>
                <a:cubicBezTo>
                  <a:pt x="80" y="135"/>
                  <a:pt x="81" y="127"/>
                  <a:pt x="77" y="123"/>
                </a:cubicBezTo>
                <a:cubicBezTo>
                  <a:pt x="73" y="119"/>
                  <a:pt x="66" y="120"/>
                  <a:pt x="61" y="125"/>
                </a:cubicBezTo>
                <a:cubicBezTo>
                  <a:pt x="65" y="121"/>
                  <a:pt x="65" y="121"/>
                  <a:pt x="65" y="121"/>
                </a:cubicBezTo>
                <a:cubicBezTo>
                  <a:pt x="70" y="116"/>
                  <a:pt x="71" y="108"/>
                  <a:pt x="67" y="104"/>
                </a:cubicBezTo>
                <a:cubicBezTo>
                  <a:pt x="63" y="100"/>
                  <a:pt x="56" y="101"/>
                  <a:pt x="51" y="106"/>
                </a:cubicBezTo>
                <a:cubicBezTo>
                  <a:pt x="31" y="126"/>
                  <a:pt x="31" y="126"/>
                  <a:pt x="31" y="126"/>
                </a:cubicBezTo>
                <a:cubicBezTo>
                  <a:pt x="26" y="131"/>
                  <a:pt x="25" y="139"/>
                  <a:pt x="29" y="143"/>
                </a:cubicBezTo>
                <a:cubicBezTo>
                  <a:pt x="32" y="146"/>
                  <a:pt x="38" y="146"/>
                  <a:pt x="43" y="143"/>
                </a:cubicBezTo>
                <a:cubicBezTo>
                  <a:pt x="41" y="145"/>
                  <a:pt x="41" y="145"/>
                  <a:pt x="41" y="145"/>
                </a:cubicBezTo>
                <a:cubicBezTo>
                  <a:pt x="36" y="150"/>
                  <a:pt x="35" y="158"/>
                  <a:pt x="39" y="162"/>
                </a:cubicBezTo>
                <a:cubicBezTo>
                  <a:pt x="43" y="166"/>
                  <a:pt x="50" y="165"/>
                  <a:pt x="55" y="160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55" y="160"/>
                  <a:pt x="54" y="168"/>
                  <a:pt x="58" y="172"/>
                </a:cubicBezTo>
                <a:cubicBezTo>
                  <a:pt x="62" y="176"/>
                  <a:pt x="70" y="175"/>
                  <a:pt x="75" y="170"/>
                </a:cubicBezTo>
                <a:cubicBezTo>
                  <a:pt x="79" y="165"/>
                  <a:pt x="79" y="165"/>
                  <a:pt x="79" y="165"/>
                </a:cubicBezTo>
                <a:cubicBezTo>
                  <a:pt x="74" y="170"/>
                  <a:pt x="73" y="178"/>
                  <a:pt x="77" y="182"/>
                </a:cubicBezTo>
                <a:cubicBezTo>
                  <a:pt x="81" y="186"/>
                  <a:pt x="89" y="185"/>
                  <a:pt x="94" y="180"/>
                </a:cubicBezTo>
                <a:cubicBezTo>
                  <a:pt x="114" y="160"/>
                  <a:pt x="114" y="160"/>
                  <a:pt x="114" y="160"/>
                </a:cubicBezTo>
                <a:cubicBezTo>
                  <a:pt x="119" y="155"/>
                  <a:pt x="120" y="147"/>
                  <a:pt x="116" y="143"/>
                </a:cubicBezTo>
                <a:moveTo>
                  <a:pt x="142" y="1"/>
                </a:moveTo>
                <a:cubicBezTo>
                  <a:pt x="119" y="23"/>
                  <a:pt x="119" y="23"/>
                  <a:pt x="119" y="23"/>
                </a:cubicBezTo>
                <a:cubicBezTo>
                  <a:pt x="113" y="29"/>
                  <a:pt x="94" y="32"/>
                  <a:pt x="92" y="33"/>
                </a:cubicBezTo>
                <a:cubicBezTo>
                  <a:pt x="89" y="33"/>
                  <a:pt x="59" y="52"/>
                  <a:pt x="59" y="54"/>
                </a:cubicBezTo>
                <a:cubicBezTo>
                  <a:pt x="59" y="56"/>
                  <a:pt x="51" y="76"/>
                  <a:pt x="44" y="86"/>
                </a:cubicBezTo>
                <a:cubicBezTo>
                  <a:pt x="39" y="93"/>
                  <a:pt x="54" y="98"/>
                  <a:pt x="64" y="92"/>
                </a:cubicBezTo>
                <a:cubicBezTo>
                  <a:pt x="76" y="83"/>
                  <a:pt x="82" y="74"/>
                  <a:pt x="82" y="74"/>
                </a:cubicBezTo>
                <a:cubicBezTo>
                  <a:pt x="82" y="74"/>
                  <a:pt x="88" y="79"/>
                  <a:pt x="103" y="80"/>
                </a:cubicBezTo>
                <a:cubicBezTo>
                  <a:pt x="120" y="81"/>
                  <a:pt x="130" y="77"/>
                  <a:pt x="130" y="77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3" y="103"/>
                  <a:pt x="165" y="94"/>
                  <a:pt x="167" y="91"/>
                </a:cubicBezTo>
                <a:cubicBezTo>
                  <a:pt x="170" y="87"/>
                  <a:pt x="174" y="87"/>
                  <a:pt x="178" y="83"/>
                </a:cubicBezTo>
                <a:cubicBezTo>
                  <a:pt x="181" y="79"/>
                  <a:pt x="194" y="63"/>
                  <a:pt x="199" y="58"/>
                </a:cubicBezTo>
                <a:lnTo>
                  <a:pt x="142" y="1"/>
                </a:lnTo>
                <a:close/>
              </a:path>
            </a:pathLst>
          </a:custGeom>
          <a:solidFill>
            <a:srgbClr val="48875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30" name="Freeform 68"/>
          <p:cNvSpPr>
            <a:spLocks noEditPoints="1"/>
          </p:cNvSpPr>
          <p:nvPr/>
        </p:nvSpPr>
        <p:spPr bwMode="auto">
          <a:xfrm>
            <a:off x="10114534" y="2732669"/>
            <a:ext cx="447311" cy="430039"/>
          </a:xfrm>
          <a:custGeom>
            <a:avLst/>
            <a:gdLst>
              <a:gd name="T0" fmla="*/ 190 w 208"/>
              <a:gd name="T1" fmla="*/ 100 h 200"/>
              <a:gd name="T2" fmla="*/ 188 w 208"/>
              <a:gd name="T3" fmla="*/ 100 h 200"/>
              <a:gd name="T4" fmla="*/ 161 w 208"/>
              <a:gd name="T5" fmla="*/ 24 h 200"/>
              <a:gd name="T6" fmla="*/ 104 w 208"/>
              <a:gd name="T7" fmla="*/ 0 h 200"/>
              <a:gd name="T8" fmla="*/ 47 w 208"/>
              <a:gd name="T9" fmla="*/ 24 h 200"/>
              <a:gd name="T10" fmla="*/ 20 w 208"/>
              <a:gd name="T11" fmla="*/ 100 h 200"/>
              <a:gd name="T12" fmla="*/ 18 w 208"/>
              <a:gd name="T13" fmla="*/ 100 h 200"/>
              <a:gd name="T14" fmla="*/ 14 w 208"/>
              <a:gd name="T15" fmla="*/ 101 h 200"/>
              <a:gd name="T16" fmla="*/ 14 w 208"/>
              <a:gd name="T17" fmla="*/ 170 h 200"/>
              <a:gd name="T18" fmla="*/ 18 w 208"/>
              <a:gd name="T19" fmla="*/ 171 h 200"/>
              <a:gd name="T20" fmla="*/ 42 w 208"/>
              <a:gd name="T21" fmla="*/ 171 h 200"/>
              <a:gd name="T22" fmla="*/ 48 w 208"/>
              <a:gd name="T23" fmla="*/ 106 h 200"/>
              <a:gd name="T24" fmla="*/ 32 w 208"/>
              <a:gd name="T25" fmla="*/ 100 h 200"/>
              <a:gd name="T26" fmla="*/ 55 w 208"/>
              <a:gd name="T27" fmla="*/ 33 h 200"/>
              <a:gd name="T28" fmla="*/ 104 w 208"/>
              <a:gd name="T29" fmla="*/ 16 h 200"/>
              <a:gd name="T30" fmla="*/ 153 w 208"/>
              <a:gd name="T31" fmla="*/ 33 h 200"/>
              <a:gd name="T32" fmla="*/ 176 w 208"/>
              <a:gd name="T33" fmla="*/ 100 h 200"/>
              <a:gd name="T34" fmla="*/ 160 w 208"/>
              <a:gd name="T35" fmla="*/ 106 h 200"/>
              <a:gd name="T36" fmla="*/ 164 w 208"/>
              <a:gd name="T37" fmla="*/ 171 h 200"/>
              <a:gd name="T38" fmla="*/ 121 w 208"/>
              <a:gd name="T39" fmla="*/ 188 h 200"/>
              <a:gd name="T40" fmla="*/ 92 w 208"/>
              <a:gd name="T41" fmla="*/ 184 h 200"/>
              <a:gd name="T42" fmla="*/ 92 w 208"/>
              <a:gd name="T43" fmla="*/ 200 h 200"/>
              <a:gd name="T44" fmla="*/ 121 w 208"/>
              <a:gd name="T45" fmla="*/ 196 h 200"/>
              <a:gd name="T46" fmla="*/ 176 w 208"/>
              <a:gd name="T47" fmla="*/ 171 h 200"/>
              <a:gd name="T48" fmla="*/ 190 w 208"/>
              <a:gd name="T49" fmla="*/ 171 h 200"/>
              <a:gd name="T50" fmla="*/ 190 w 208"/>
              <a:gd name="T51" fmla="*/ 171 h 200"/>
              <a:gd name="T52" fmla="*/ 208 w 208"/>
              <a:gd name="T53" fmla="*/ 135 h 200"/>
              <a:gd name="T54" fmla="*/ 36 w 208"/>
              <a:gd name="T55" fmla="*/ 159 h 200"/>
              <a:gd name="T56" fmla="*/ 24 w 208"/>
              <a:gd name="T57" fmla="*/ 112 h 200"/>
              <a:gd name="T58" fmla="*/ 36 w 208"/>
              <a:gd name="T59" fmla="*/ 159 h 200"/>
              <a:gd name="T60" fmla="*/ 172 w 208"/>
              <a:gd name="T61" fmla="*/ 159 h 200"/>
              <a:gd name="T62" fmla="*/ 184 w 208"/>
              <a:gd name="T63" fmla="*/ 11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8" h="200">
                <a:moveTo>
                  <a:pt x="194" y="101"/>
                </a:moveTo>
                <a:cubicBezTo>
                  <a:pt x="193" y="100"/>
                  <a:pt x="192" y="100"/>
                  <a:pt x="190" y="100"/>
                </a:cubicBezTo>
                <a:cubicBezTo>
                  <a:pt x="190" y="100"/>
                  <a:pt x="190" y="100"/>
                  <a:pt x="190" y="100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88" y="85"/>
                  <a:pt x="188" y="85"/>
                  <a:pt x="188" y="85"/>
                </a:cubicBezTo>
                <a:cubicBezTo>
                  <a:pt x="188" y="61"/>
                  <a:pt x="177" y="39"/>
                  <a:pt x="161" y="24"/>
                </a:cubicBezTo>
                <a:cubicBezTo>
                  <a:pt x="161" y="22"/>
                  <a:pt x="160" y="20"/>
                  <a:pt x="158" y="19"/>
                </a:cubicBezTo>
                <a:cubicBezTo>
                  <a:pt x="143" y="6"/>
                  <a:pt x="124" y="0"/>
                  <a:pt x="104" y="0"/>
                </a:cubicBezTo>
                <a:cubicBezTo>
                  <a:pt x="84" y="0"/>
                  <a:pt x="65" y="6"/>
                  <a:pt x="50" y="19"/>
                </a:cubicBezTo>
                <a:cubicBezTo>
                  <a:pt x="48" y="20"/>
                  <a:pt x="47" y="22"/>
                  <a:pt x="47" y="24"/>
                </a:cubicBezTo>
                <a:cubicBezTo>
                  <a:pt x="30" y="39"/>
                  <a:pt x="20" y="61"/>
                  <a:pt x="20" y="85"/>
                </a:cubicBezTo>
                <a:cubicBezTo>
                  <a:pt x="20" y="100"/>
                  <a:pt x="20" y="100"/>
                  <a:pt x="20" y="10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6" y="100"/>
                  <a:pt x="15" y="100"/>
                  <a:pt x="14" y="101"/>
                </a:cubicBezTo>
                <a:cubicBezTo>
                  <a:pt x="12" y="102"/>
                  <a:pt x="0" y="114"/>
                  <a:pt x="0" y="135"/>
                </a:cubicBezTo>
                <a:cubicBezTo>
                  <a:pt x="0" y="157"/>
                  <a:pt x="12" y="168"/>
                  <a:pt x="14" y="170"/>
                </a:cubicBezTo>
                <a:cubicBezTo>
                  <a:pt x="15" y="170"/>
                  <a:pt x="16" y="171"/>
                  <a:pt x="18" y="171"/>
                </a:cubicBezTo>
                <a:cubicBezTo>
                  <a:pt x="18" y="171"/>
                  <a:pt x="18" y="171"/>
                  <a:pt x="18" y="171"/>
                </a:cubicBezTo>
                <a:cubicBezTo>
                  <a:pt x="18" y="171"/>
                  <a:pt x="18" y="171"/>
                  <a:pt x="18" y="171"/>
                </a:cubicBezTo>
                <a:cubicBezTo>
                  <a:pt x="42" y="171"/>
                  <a:pt x="42" y="171"/>
                  <a:pt x="42" y="171"/>
                </a:cubicBezTo>
                <a:cubicBezTo>
                  <a:pt x="45" y="171"/>
                  <a:pt x="48" y="168"/>
                  <a:pt x="48" y="165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48" y="102"/>
                  <a:pt x="45" y="100"/>
                  <a:pt x="42" y="100"/>
                </a:cubicBezTo>
                <a:cubicBezTo>
                  <a:pt x="32" y="100"/>
                  <a:pt x="32" y="100"/>
                  <a:pt x="32" y="100"/>
                </a:cubicBezTo>
                <a:cubicBezTo>
                  <a:pt x="32" y="85"/>
                  <a:pt x="32" y="85"/>
                  <a:pt x="32" y="85"/>
                </a:cubicBezTo>
                <a:cubicBezTo>
                  <a:pt x="32" y="65"/>
                  <a:pt x="41" y="46"/>
                  <a:pt x="55" y="33"/>
                </a:cubicBezTo>
                <a:cubicBezTo>
                  <a:pt x="57" y="33"/>
                  <a:pt x="58" y="32"/>
                  <a:pt x="60" y="31"/>
                </a:cubicBezTo>
                <a:cubicBezTo>
                  <a:pt x="72" y="21"/>
                  <a:pt x="88" y="16"/>
                  <a:pt x="104" y="16"/>
                </a:cubicBezTo>
                <a:cubicBezTo>
                  <a:pt x="120" y="16"/>
                  <a:pt x="135" y="21"/>
                  <a:pt x="148" y="31"/>
                </a:cubicBezTo>
                <a:cubicBezTo>
                  <a:pt x="149" y="32"/>
                  <a:pt x="151" y="33"/>
                  <a:pt x="153" y="33"/>
                </a:cubicBezTo>
                <a:cubicBezTo>
                  <a:pt x="167" y="46"/>
                  <a:pt x="176" y="65"/>
                  <a:pt x="176" y="85"/>
                </a:cubicBezTo>
                <a:cubicBezTo>
                  <a:pt x="176" y="100"/>
                  <a:pt x="176" y="100"/>
                  <a:pt x="176" y="100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163" y="100"/>
                  <a:pt x="160" y="102"/>
                  <a:pt x="160" y="106"/>
                </a:cubicBezTo>
                <a:cubicBezTo>
                  <a:pt x="160" y="165"/>
                  <a:pt x="160" y="165"/>
                  <a:pt x="160" y="165"/>
                </a:cubicBezTo>
                <a:cubicBezTo>
                  <a:pt x="160" y="168"/>
                  <a:pt x="162" y="170"/>
                  <a:pt x="164" y="171"/>
                </a:cubicBezTo>
                <a:cubicBezTo>
                  <a:pt x="154" y="178"/>
                  <a:pt x="138" y="188"/>
                  <a:pt x="122" y="18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20" y="186"/>
                  <a:pt x="117" y="184"/>
                  <a:pt x="114" y="184"/>
                </a:cubicBezTo>
                <a:cubicBezTo>
                  <a:pt x="92" y="184"/>
                  <a:pt x="92" y="184"/>
                  <a:pt x="92" y="184"/>
                </a:cubicBezTo>
                <a:cubicBezTo>
                  <a:pt x="87" y="184"/>
                  <a:pt x="84" y="188"/>
                  <a:pt x="84" y="192"/>
                </a:cubicBezTo>
                <a:cubicBezTo>
                  <a:pt x="84" y="197"/>
                  <a:pt x="87" y="200"/>
                  <a:pt x="92" y="200"/>
                </a:cubicBezTo>
                <a:cubicBezTo>
                  <a:pt x="114" y="200"/>
                  <a:pt x="114" y="200"/>
                  <a:pt x="114" y="200"/>
                </a:cubicBezTo>
                <a:cubicBezTo>
                  <a:pt x="117" y="200"/>
                  <a:pt x="120" y="199"/>
                  <a:pt x="121" y="196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45" y="196"/>
                  <a:pt x="168" y="178"/>
                  <a:pt x="176" y="171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92" y="171"/>
                  <a:pt x="193" y="170"/>
                  <a:pt x="194" y="170"/>
                </a:cubicBezTo>
                <a:cubicBezTo>
                  <a:pt x="195" y="168"/>
                  <a:pt x="208" y="157"/>
                  <a:pt x="208" y="135"/>
                </a:cubicBezTo>
                <a:cubicBezTo>
                  <a:pt x="208" y="114"/>
                  <a:pt x="195" y="102"/>
                  <a:pt x="194" y="101"/>
                </a:cubicBezTo>
                <a:moveTo>
                  <a:pt x="36" y="159"/>
                </a:moveTo>
                <a:cubicBezTo>
                  <a:pt x="24" y="159"/>
                  <a:pt x="24" y="159"/>
                  <a:pt x="24" y="159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36" y="112"/>
                  <a:pt x="36" y="112"/>
                  <a:pt x="36" y="112"/>
                </a:cubicBezTo>
                <a:lnTo>
                  <a:pt x="36" y="159"/>
                </a:lnTo>
                <a:close/>
                <a:moveTo>
                  <a:pt x="184" y="159"/>
                </a:moveTo>
                <a:cubicBezTo>
                  <a:pt x="172" y="159"/>
                  <a:pt x="172" y="159"/>
                  <a:pt x="172" y="159"/>
                </a:cubicBezTo>
                <a:cubicBezTo>
                  <a:pt x="172" y="112"/>
                  <a:pt x="172" y="112"/>
                  <a:pt x="172" y="112"/>
                </a:cubicBezTo>
                <a:cubicBezTo>
                  <a:pt x="184" y="112"/>
                  <a:pt x="184" y="112"/>
                  <a:pt x="184" y="112"/>
                </a:cubicBezTo>
                <a:lnTo>
                  <a:pt x="184" y="159"/>
                </a:lnTo>
                <a:close/>
              </a:path>
            </a:pathLst>
          </a:custGeom>
          <a:solidFill>
            <a:srgbClr val="48875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grpSp>
        <p:nvGrpSpPr>
          <p:cNvPr id="113" name="组合 112"/>
          <p:cNvGrpSpPr/>
          <p:nvPr/>
        </p:nvGrpSpPr>
        <p:grpSpPr>
          <a:xfrm>
            <a:off x="396240" y="2607310"/>
            <a:ext cx="2700020" cy="4281170"/>
            <a:chOff x="1134" y="4113"/>
            <a:chExt cx="4252" cy="6742"/>
          </a:xfrm>
        </p:grpSpPr>
        <p:grpSp>
          <p:nvGrpSpPr>
            <p:cNvPr id="83" name="组合 82"/>
            <p:cNvGrpSpPr/>
            <p:nvPr/>
          </p:nvGrpSpPr>
          <p:grpSpPr>
            <a:xfrm>
              <a:off x="2215" y="4113"/>
              <a:ext cx="1977" cy="1932"/>
              <a:chOff x="2314" y="3764"/>
              <a:chExt cx="1977" cy="1932"/>
            </a:xfrm>
          </p:grpSpPr>
          <p:grpSp>
            <p:nvGrpSpPr>
              <p:cNvPr id="65" name="组合 64"/>
              <p:cNvGrpSpPr/>
              <p:nvPr/>
            </p:nvGrpSpPr>
            <p:grpSpPr>
              <a:xfrm rot="0">
                <a:off x="2758" y="3764"/>
                <a:ext cx="1073" cy="1073"/>
                <a:chOff x="2658" y="3764"/>
                <a:chExt cx="1073" cy="1073"/>
              </a:xfrm>
            </p:grpSpPr>
            <p:sp>
              <p:nvSpPr>
                <p:cNvPr id="23" name="Oval 61"/>
                <p:cNvSpPr/>
                <p:nvPr/>
              </p:nvSpPr>
              <p:spPr>
                <a:xfrm>
                  <a:off x="2658" y="3764"/>
                  <a:ext cx="1073" cy="1073"/>
                </a:xfrm>
                <a:prstGeom prst="ellipse">
                  <a:avLst/>
                </a:prstGeom>
                <a:solidFill>
                  <a:srgbClr val="E3F0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7" name="Freeform 65"/>
                <p:cNvSpPr>
                  <a:spLocks noEditPoints="1"/>
                </p:cNvSpPr>
                <p:nvPr/>
              </p:nvSpPr>
              <p:spPr bwMode="auto">
                <a:xfrm>
                  <a:off x="2935" y="3964"/>
                  <a:ext cx="534" cy="674"/>
                </a:xfrm>
                <a:custGeom>
                  <a:avLst/>
                  <a:gdLst>
                    <a:gd name="T0" fmla="*/ 110 w 158"/>
                    <a:gd name="T1" fmla="*/ 184 h 199"/>
                    <a:gd name="T2" fmla="*/ 115 w 158"/>
                    <a:gd name="T3" fmla="*/ 199 h 199"/>
                    <a:gd name="T4" fmla="*/ 37 w 158"/>
                    <a:gd name="T5" fmla="*/ 199 h 199"/>
                    <a:gd name="T6" fmla="*/ 32 w 158"/>
                    <a:gd name="T7" fmla="*/ 184 h 199"/>
                    <a:gd name="T8" fmla="*/ 41 w 158"/>
                    <a:gd name="T9" fmla="*/ 184 h 199"/>
                    <a:gd name="T10" fmla="*/ 36 w 158"/>
                    <a:gd name="T11" fmla="*/ 173 h 199"/>
                    <a:gd name="T12" fmla="*/ 62 w 158"/>
                    <a:gd name="T13" fmla="*/ 173 h 199"/>
                    <a:gd name="T14" fmla="*/ 7 w 158"/>
                    <a:gd name="T15" fmla="*/ 18 h 199"/>
                    <a:gd name="T16" fmla="*/ 0 w 158"/>
                    <a:gd name="T17" fmla="*/ 9 h 199"/>
                    <a:gd name="T18" fmla="*/ 9 w 158"/>
                    <a:gd name="T19" fmla="*/ 0 h 199"/>
                    <a:gd name="T20" fmla="*/ 18 w 158"/>
                    <a:gd name="T21" fmla="*/ 9 h 199"/>
                    <a:gd name="T22" fmla="*/ 15 w 158"/>
                    <a:gd name="T23" fmla="*/ 15 h 199"/>
                    <a:gd name="T24" fmla="*/ 71 w 158"/>
                    <a:gd name="T25" fmla="*/ 173 h 199"/>
                    <a:gd name="T26" fmla="*/ 97 w 158"/>
                    <a:gd name="T27" fmla="*/ 173 h 199"/>
                    <a:gd name="T28" fmla="*/ 101 w 158"/>
                    <a:gd name="T29" fmla="*/ 184 h 199"/>
                    <a:gd name="T30" fmla="*/ 110 w 158"/>
                    <a:gd name="T31" fmla="*/ 184 h 199"/>
                    <a:gd name="T32" fmla="*/ 75 w 158"/>
                    <a:gd name="T33" fmla="*/ 73 h 199"/>
                    <a:gd name="T34" fmla="*/ 58 w 158"/>
                    <a:gd name="T35" fmla="*/ 27 h 199"/>
                    <a:gd name="T36" fmla="*/ 72 w 158"/>
                    <a:gd name="T37" fmla="*/ 19 h 199"/>
                    <a:gd name="T38" fmla="*/ 20 w 158"/>
                    <a:gd name="T39" fmla="*/ 19 h 199"/>
                    <a:gd name="T40" fmla="*/ 39 w 158"/>
                    <a:gd name="T41" fmla="*/ 73 h 199"/>
                    <a:gd name="T42" fmla="*/ 75 w 158"/>
                    <a:gd name="T43" fmla="*/ 73 h 199"/>
                    <a:gd name="T44" fmla="*/ 66 w 158"/>
                    <a:gd name="T45" fmla="*/ 33 h 199"/>
                    <a:gd name="T46" fmla="*/ 85 w 158"/>
                    <a:gd name="T47" fmla="*/ 87 h 199"/>
                    <a:gd name="T48" fmla="*/ 158 w 158"/>
                    <a:gd name="T49" fmla="*/ 87 h 199"/>
                    <a:gd name="T50" fmla="*/ 124 w 158"/>
                    <a:gd name="T51" fmla="*/ 60 h 199"/>
                    <a:gd name="T52" fmla="*/ 139 w 158"/>
                    <a:gd name="T53" fmla="*/ 33 h 199"/>
                    <a:gd name="T54" fmla="*/ 66 w 158"/>
                    <a:gd name="T55" fmla="*/ 33 h 199"/>
                    <a:gd name="T56" fmla="*/ 84 w 158"/>
                    <a:gd name="T57" fmla="*/ 28 h 199"/>
                    <a:gd name="T58" fmla="*/ 81 w 158"/>
                    <a:gd name="T59" fmla="*/ 19 h 199"/>
                    <a:gd name="T60" fmla="*/ 66 w 158"/>
                    <a:gd name="T61" fmla="*/ 28 h 199"/>
                    <a:gd name="T62" fmla="*/ 84 w 158"/>
                    <a:gd name="T63" fmla="*/ 28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58" h="199">
                      <a:moveTo>
                        <a:pt x="110" y="184"/>
                      </a:moveTo>
                      <a:cubicBezTo>
                        <a:pt x="115" y="199"/>
                        <a:pt x="115" y="199"/>
                        <a:pt x="115" y="199"/>
                      </a:cubicBezTo>
                      <a:cubicBezTo>
                        <a:pt x="37" y="199"/>
                        <a:pt x="37" y="199"/>
                        <a:pt x="37" y="199"/>
                      </a:cubicBezTo>
                      <a:cubicBezTo>
                        <a:pt x="32" y="184"/>
                        <a:pt x="32" y="184"/>
                        <a:pt x="32" y="184"/>
                      </a:cubicBezTo>
                      <a:cubicBezTo>
                        <a:pt x="41" y="184"/>
                        <a:pt x="41" y="184"/>
                        <a:pt x="41" y="184"/>
                      </a:cubicBezTo>
                      <a:cubicBezTo>
                        <a:pt x="36" y="173"/>
                        <a:pt x="36" y="173"/>
                        <a:pt x="36" y="173"/>
                      </a:cubicBezTo>
                      <a:cubicBezTo>
                        <a:pt x="62" y="173"/>
                        <a:pt x="62" y="173"/>
                        <a:pt x="62" y="173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7"/>
                        <a:pt x="0" y="13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4" y="0"/>
                        <a:pt x="18" y="4"/>
                        <a:pt x="18" y="9"/>
                      </a:cubicBezTo>
                      <a:cubicBezTo>
                        <a:pt x="18" y="11"/>
                        <a:pt x="17" y="14"/>
                        <a:pt x="15" y="15"/>
                      </a:cubicBezTo>
                      <a:cubicBezTo>
                        <a:pt x="71" y="173"/>
                        <a:pt x="71" y="173"/>
                        <a:pt x="71" y="173"/>
                      </a:cubicBezTo>
                      <a:cubicBezTo>
                        <a:pt x="97" y="173"/>
                        <a:pt x="97" y="173"/>
                        <a:pt x="97" y="173"/>
                      </a:cubicBezTo>
                      <a:cubicBezTo>
                        <a:pt x="101" y="184"/>
                        <a:pt x="101" y="184"/>
                        <a:pt x="101" y="184"/>
                      </a:cubicBezTo>
                      <a:lnTo>
                        <a:pt x="110" y="184"/>
                      </a:lnTo>
                      <a:close/>
                      <a:moveTo>
                        <a:pt x="75" y="73"/>
                      </a:moveTo>
                      <a:cubicBezTo>
                        <a:pt x="58" y="27"/>
                        <a:pt x="58" y="27"/>
                        <a:pt x="58" y="27"/>
                      </a:cubicBezTo>
                      <a:cubicBezTo>
                        <a:pt x="72" y="19"/>
                        <a:pt x="72" y="19"/>
                        <a:pt x="72" y="19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39" y="73"/>
                        <a:pt x="39" y="73"/>
                        <a:pt x="39" y="73"/>
                      </a:cubicBezTo>
                      <a:lnTo>
                        <a:pt x="75" y="73"/>
                      </a:lnTo>
                      <a:close/>
                      <a:moveTo>
                        <a:pt x="66" y="33"/>
                      </a:moveTo>
                      <a:cubicBezTo>
                        <a:pt x="85" y="87"/>
                        <a:pt x="85" y="87"/>
                        <a:pt x="85" y="87"/>
                      </a:cubicBezTo>
                      <a:cubicBezTo>
                        <a:pt x="158" y="87"/>
                        <a:pt x="158" y="87"/>
                        <a:pt x="158" y="87"/>
                      </a:cubicBezTo>
                      <a:cubicBezTo>
                        <a:pt x="124" y="60"/>
                        <a:pt x="124" y="60"/>
                        <a:pt x="124" y="60"/>
                      </a:cubicBezTo>
                      <a:cubicBezTo>
                        <a:pt x="139" y="33"/>
                        <a:pt x="139" y="33"/>
                        <a:pt x="139" y="33"/>
                      </a:cubicBezTo>
                      <a:lnTo>
                        <a:pt x="66" y="33"/>
                      </a:lnTo>
                      <a:close/>
                      <a:moveTo>
                        <a:pt x="84" y="28"/>
                      </a:moveTo>
                      <a:cubicBezTo>
                        <a:pt x="81" y="19"/>
                        <a:pt x="81" y="19"/>
                        <a:pt x="81" y="19"/>
                      </a:cubicBezTo>
                      <a:cubicBezTo>
                        <a:pt x="66" y="28"/>
                        <a:pt x="66" y="28"/>
                        <a:pt x="66" y="28"/>
                      </a:cubicBezTo>
                      <a:lnTo>
                        <a:pt x="84" y="28"/>
                      </a:lnTo>
                      <a:close/>
                    </a:path>
                  </a:pathLst>
                </a:custGeom>
                <a:solidFill>
                  <a:srgbClr val="48875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sz="2400"/>
                </a:p>
              </p:txBody>
            </p:sp>
          </p:grpSp>
          <p:sp>
            <p:nvSpPr>
              <p:cNvPr id="55" name="1"/>
              <p:cNvSpPr txBox="1">
                <a:spLocks noChangeArrowheads="1"/>
              </p:cNvSpPr>
              <p:nvPr/>
            </p:nvSpPr>
            <p:spPr bwMode="auto">
              <a:xfrm>
                <a:off x="2314" y="4971"/>
                <a:ext cx="1977" cy="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zh-CN" altLang="en-US" sz="2000" b="1">
                    <a:solidFill>
                      <a:schemeClr val="accent6">
                        <a:lumMod val="50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sym typeface="Arial" panose="020B0604020202020204" pitchFamily="34" charset="0"/>
                  </a:rPr>
                  <a:t>研究过程</a:t>
                </a:r>
                <a:endParaRPr lang="zh-CN" altLang="en-US" sz="2000" b="1" dirty="0">
                  <a:solidFill>
                    <a:schemeClr val="accent6">
                      <a:lumMod val="50000"/>
                    </a:schemeClr>
                  </a:solidFill>
                  <a:latin typeface="等线" panose="02010600030101010101" charset="-122"/>
                  <a:ea typeface="等线" panose="02010600030101010101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1134" y="6261"/>
              <a:ext cx="4253" cy="4594"/>
              <a:chOff x="1134" y="5795"/>
              <a:chExt cx="4436" cy="5060"/>
            </a:xfrm>
          </p:grpSpPr>
          <p:grpSp>
            <p:nvGrpSpPr>
              <p:cNvPr id="61" name="组合 60"/>
              <p:cNvGrpSpPr/>
              <p:nvPr/>
            </p:nvGrpSpPr>
            <p:grpSpPr>
              <a:xfrm rot="0">
                <a:off x="1134" y="5795"/>
                <a:ext cx="4436" cy="5060"/>
                <a:chOff x="1134" y="5795"/>
                <a:chExt cx="4436" cy="5060"/>
              </a:xfrm>
            </p:grpSpPr>
            <p:sp>
              <p:nvSpPr>
                <p:cNvPr id="49" name="流程图: 延期 48"/>
                <p:cNvSpPr/>
                <p:nvPr/>
              </p:nvSpPr>
              <p:spPr>
                <a:xfrm rot="16200000">
                  <a:off x="850" y="6079"/>
                  <a:ext cx="5005" cy="4437"/>
                </a:xfrm>
                <a:prstGeom prst="flowChartDelay">
                  <a:avLst/>
                </a:prstGeom>
                <a:solidFill>
                  <a:srgbClr val="E3F0DB"/>
                </a:solidFill>
                <a:ln>
                  <a:solidFill>
                    <a:schemeClr val="tx1"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56" name="直接连接符 55"/>
                <p:cNvCxnSpPr/>
                <p:nvPr/>
              </p:nvCxnSpPr>
              <p:spPr>
                <a:xfrm>
                  <a:off x="3195" y="6245"/>
                  <a:ext cx="0" cy="4610"/>
                </a:xfrm>
                <a:prstGeom prst="line">
                  <a:avLst/>
                </a:prstGeom>
                <a:ln w="12700">
                  <a:solidFill>
                    <a:schemeClr val="accent6">
                      <a:lumMod val="60000"/>
                      <a:lumOff val="40000"/>
                      <a:alpha val="46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>
                  <a:off x="2042" y="7243"/>
                  <a:ext cx="1153" cy="1427"/>
                </a:xfrm>
                <a:prstGeom prst="line">
                  <a:avLst/>
                </a:prstGeom>
                <a:ln w="12700">
                  <a:solidFill>
                    <a:srgbClr val="C5E0B4">
                      <a:alpha val="58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/>
              </p:nvCxnSpPr>
              <p:spPr>
                <a:xfrm flipH="1">
                  <a:off x="3195" y="7858"/>
                  <a:ext cx="1515" cy="1778"/>
                </a:xfrm>
                <a:prstGeom prst="line">
                  <a:avLst/>
                </a:prstGeom>
                <a:ln w="12700">
                  <a:solidFill>
                    <a:srgbClr val="C5E0B4">
                      <a:alpha val="58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>
                  <a:off x="1893" y="9338"/>
                  <a:ext cx="1302" cy="1462"/>
                </a:xfrm>
                <a:prstGeom prst="line">
                  <a:avLst/>
                </a:prstGeom>
                <a:ln w="12700">
                  <a:solidFill>
                    <a:srgbClr val="C5E0B4">
                      <a:alpha val="58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1"/>
              <p:cNvSpPr txBox="1">
                <a:spLocks noChangeArrowheads="1"/>
              </p:cNvSpPr>
              <p:nvPr/>
            </p:nvSpPr>
            <p:spPr bwMode="auto">
              <a:xfrm>
                <a:off x="2042" y="7243"/>
                <a:ext cx="2520" cy="19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sym typeface="+mn-ea"/>
                  </a:rPr>
                  <a:t>It is known as "Forest</a:t>
                </a:r>
                <a:endPara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charset="-122"/>
                  <a:ea typeface="等线" panose="02010600030101010101" charset="-122"/>
                  <a:sym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等线" panose="02010600030101010101" charset="-122"/>
                    <a:ea typeface="等线" panose="02010600030101010101" charset="-122"/>
                    <a:sym typeface="+mn-ea"/>
                  </a:rPr>
                  <a:t> University"</a:t>
                </a:r>
                <a:endPara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charset="-122"/>
                  <a:ea typeface="等线" panose="02010600030101010101" charset="-122"/>
                  <a:sym typeface="+mn-ea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 rot="0">
            <a:off x="3962400" y="2073275"/>
            <a:ext cx="1255395" cy="1219835"/>
            <a:chOff x="7225" y="3714"/>
            <a:chExt cx="1977" cy="1921"/>
          </a:xfrm>
        </p:grpSpPr>
        <p:sp>
          <p:nvSpPr>
            <p:cNvPr id="69" name="Oval 61"/>
            <p:cNvSpPr/>
            <p:nvPr/>
          </p:nvSpPr>
          <p:spPr>
            <a:xfrm>
              <a:off x="7677" y="3714"/>
              <a:ext cx="1073" cy="1073"/>
            </a:xfrm>
            <a:prstGeom prst="ellipse">
              <a:avLst/>
            </a:prstGeom>
            <a:solidFill>
              <a:srgbClr val="E3F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Freeform 66"/>
            <p:cNvSpPr/>
            <p:nvPr/>
          </p:nvSpPr>
          <p:spPr bwMode="auto">
            <a:xfrm>
              <a:off x="7929" y="3993"/>
              <a:ext cx="569" cy="515"/>
            </a:xfrm>
            <a:custGeom>
              <a:avLst/>
              <a:gdLst>
                <a:gd name="T0" fmla="*/ 161 w 161"/>
                <a:gd name="T1" fmla="*/ 27 h 145"/>
                <a:gd name="T2" fmla="*/ 139 w 161"/>
                <a:gd name="T3" fmla="*/ 49 h 145"/>
                <a:gd name="T4" fmla="*/ 123 w 161"/>
                <a:gd name="T5" fmla="*/ 42 h 145"/>
                <a:gd name="T6" fmla="*/ 93 w 161"/>
                <a:gd name="T7" fmla="*/ 62 h 145"/>
                <a:gd name="T8" fmla="*/ 94 w 161"/>
                <a:gd name="T9" fmla="*/ 68 h 145"/>
                <a:gd name="T10" fmla="*/ 92 w 161"/>
                <a:gd name="T11" fmla="*/ 75 h 145"/>
                <a:gd name="T12" fmla="*/ 123 w 161"/>
                <a:gd name="T13" fmla="*/ 106 h 145"/>
                <a:gd name="T14" fmla="*/ 132 w 161"/>
                <a:gd name="T15" fmla="*/ 103 h 145"/>
                <a:gd name="T16" fmla="*/ 149 w 161"/>
                <a:gd name="T17" fmla="*/ 120 h 145"/>
                <a:gd name="T18" fmla="*/ 132 w 161"/>
                <a:gd name="T19" fmla="*/ 136 h 145"/>
                <a:gd name="T20" fmla="*/ 116 w 161"/>
                <a:gd name="T21" fmla="*/ 120 h 145"/>
                <a:gd name="T22" fmla="*/ 119 w 161"/>
                <a:gd name="T23" fmla="*/ 110 h 145"/>
                <a:gd name="T24" fmla="*/ 88 w 161"/>
                <a:gd name="T25" fmla="*/ 79 h 145"/>
                <a:gd name="T26" fmla="*/ 80 w 161"/>
                <a:gd name="T27" fmla="*/ 81 h 145"/>
                <a:gd name="T28" fmla="*/ 75 w 161"/>
                <a:gd name="T29" fmla="*/ 81 h 145"/>
                <a:gd name="T30" fmla="*/ 52 w 161"/>
                <a:gd name="T31" fmla="*/ 115 h 145"/>
                <a:gd name="T32" fmla="*/ 58 w 161"/>
                <a:gd name="T33" fmla="*/ 127 h 145"/>
                <a:gd name="T34" fmla="*/ 41 w 161"/>
                <a:gd name="T35" fmla="*/ 145 h 145"/>
                <a:gd name="T36" fmla="*/ 24 w 161"/>
                <a:gd name="T37" fmla="*/ 127 h 145"/>
                <a:gd name="T38" fmla="*/ 41 w 161"/>
                <a:gd name="T39" fmla="*/ 110 h 145"/>
                <a:gd name="T40" fmla="*/ 48 w 161"/>
                <a:gd name="T41" fmla="*/ 112 h 145"/>
                <a:gd name="T42" fmla="*/ 71 w 161"/>
                <a:gd name="T43" fmla="*/ 78 h 145"/>
                <a:gd name="T44" fmla="*/ 67 w 161"/>
                <a:gd name="T45" fmla="*/ 72 h 145"/>
                <a:gd name="T46" fmla="*/ 30 w 161"/>
                <a:gd name="T47" fmla="*/ 76 h 145"/>
                <a:gd name="T48" fmla="*/ 16 w 161"/>
                <a:gd name="T49" fmla="*/ 90 h 145"/>
                <a:gd name="T50" fmla="*/ 0 w 161"/>
                <a:gd name="T51" fmla="*/ 75 h 145"/>
                <a:gd name="T52" fmla="*/ 16 w 161"/>
                <a:gd name="T53" fmla="*/ 60 h 145"/>
                <a:gd name="T54" fmla="*/ 30 w 161"/>
                <a:gd name="T55" fmla="*/ 71 h 145"/>
                <a:gd name="T56" fmla="*/ 67 w 161"/>
                <a:gd name="T57" fmla="*/ 66 h 145"/>
                <a:gd name="T58" fmla="*/ 72 w 161"/>
                <a:gd name="T59" fmla="*/ 58 h 145"/>
                <a:gd name="T60" fmla="*/ 54 w 161"/>
                <a:gd name="T61" fmla="*/ 26 h 145"/>
                <a:gd name="T62" fmla="*/ 49 w 161"/>
                <a:gd name="T63" fmla="*/ 27 h 145"/>
                <a:gd name="T64" fmla="*/ 36 w 161"/>
                <a:gd name="T65" fmla="*/ 13 h 145"/>
                <a:gd name="T66" fmla="*/ 49 w 161"/>
                <a:gd name="T67" fmla="*/ 0 h 145"/>
                <a:gd name="T68" fmla="*/ 63 w 161"/>
                <a:gd name="T69" fmla="*/ 13 h 145"/>
                <a:gd name="T70" fmla="*/ 58 w 161"/>
                <a:gd name="T71" fmla="*/ 23 h 145"/>
                <a:gd name="T72" fmla="*/ 76 w 161"/>
                <a:gd name="T73" fmla="*/ 55 h 145"/>
                <a:gd name="T74" fmla="*/ 80 w 161"/>
                <a:gd name="T75" fmla="*/ 55 h 145"/>
                <a:gd name="T76" fmla="*/ 90 w 161"/>
                <a:gd name="T77" fmla="*/ 58 h 145"/>
                <a:gd name="T78" fmla="*/ 120 w 161"/>
                <a:gd name="T79" fmla="*/ 37 h 145"/>
                <a:gd name="T80" fmla="*/ 117 w 161"/>
                <a:gd name="T81" fmla="*/ 27 h 145"/>
                <a:gd name="T82" fmla="*/ 139 w 161"/>
                <a:gd name="T83" fmla="*/ 4 h 145"/>
                <a:gd name="T84" fmla="*/ 161 w 161"/>
                <a:gd name="T85" fmla="*/ 2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1" h="145">
                  <a:moveTo>
                    <a:pt x="161" y="27"/>
                  </a:moveTo>
                  <a:cubicBezTo>
                    <a:pt x="161" y="39"/>
                    <a:pt x="151" y="49"/>
                    <a:pt x="139" y="49"/>
                  </a:cubicBezTo>
                  <a:cubicBezTo>
                    <a:pt x="133" y="49"/>
                    <a:pt x="127" y="46"/>
                    <a:pt x="123" y="42"/>
                  </a:cubicBezTo>
                  <a:cubicBezTo>
                    <a:pt x="123" y="42"/>
                    <a:pt x="123" y="42"/>
                    <a:pt x="93" y="62"/>
                  </a:cubicBezTo>
                  <a:cubicBezTo>
                    <a:pt x="93" y="64"/>
                    <a:pt x="94" y="66"/>
                    <a:pt x="94" y="68"/>
                  </a:cubicBezTo>
                  <a:cubicBezTo>
                    <a:pt x="94" y="71"/>
                    <a:pt x="93" y="73"/>
                    <a:pt x="92" y="75"/>
                  </a:cubicBezTo>
                  <a:cubicBezTo>
                    <a:pt x="92" y="75"/>
                    <a:pt x="92" y="75"/>
                    <a:pt x="123" y="106"/>
                  </a:cubicBezTo>
                  <a:cubicBezTo>
                    <a:pt x="125" y="104"/>
                    <a:pt x="129" y="103"/>
                    <a:pt x="132" y="103"/>
                  </a:cubicBezTo>
                  <a:cubicBezTo>
                    <a:pt x="141" y="103"/>
                    <a:pt x="149" y="110"/>
                    <a:pt x="149" y="120"/>
                  </a:cubicBezTo>
                  <a:cubicBezTo>
                    <a:pt x="149" y="129"/>
                    <a:pt x="141" y="136"/>
                    <a:pt x="132" y="136"/>
                  </a:cubicBezTo>
                  <a:cubicBezTo>
                    <a:pt x="123" y="136"/>
                    <a:pt x="116" y="129"/>
                    <a:pt x="116" y="120"/>
                  </a:cubicBezTo>
                  <a:cubicBezTo>
                    <a:pt x="116" y="116"/>
                    <a:pt x="117" y="113"/>
                    <a:pt x="119" y="110"/>
                  </a:cubicBezTo>
                  <a:cubicBezTo>
                    <a:pt x="119" y="110"/>
                    <a:pt x="119" y="110"/>
                    <a:pt x="88" y="79"/>
                  </a:cubicBezTo>
                  <a:cubicBezTo>
                    <a:pt x="86" y="81"/>
                    <a:pt x="83" y="81"/>
                    <a:pt x="80" y="81"/>
                  </a:cubicBezTo>
                  <a:cubicBezTo>
                    <a:pt x="79" y="81"/>
                    <a:pt x="77" y="81"/>
                    <a:pt x="75" y="81"/>
                  </a:cubicBezTo>
                  <a:cubicBezTo>
                    <a:pt x="75" y="81"/>
                    <a:pt x="75" y="81"/>
                    <a:pt x="52" y="115"/>
                  </a:cubicBezTo>
                  <a:cubicBezTo>
                    <a:pt x="56" y="118"/>
                    <a:pt x="58" y="123"/>
                    <a:pt x="58" y="127"/>
                  </a:cubicBezTo>
                  <a:cubicBezTo>
                    <a:pt x="58" y="137"/>
                    <a:pt x="50" y="145"/>
                    <a:pt x="41" y="145"/>
                  </a:cubicBezTo>
                  <a:cubicBezTo>
                    <a:pt x="31" y="145"/>
                    <a:pt x="24" y="137"/>
                    <a:pt x="24" y="127"/>
                  </a:cubicBezTo>
                  <a:cubicBezTo>
                    <a:pt x="24" y="118"/>
                    <a:pt x="31" y="110"/>
                    <a:pt x="41" y="110"/>
                  </a:cubicBezTo>
                  <a:cubicBezTo>
                    <a:pt x="43" y="110"/>
                    <a:pt x="46" y="111"/>
                    <a:pt x="48" y="112"/>
                  </a:cubicBezTo>
                  <a:cubicBezTo>
                    <a:pt x="48" y="112"/>
                    <a:pt x="48" y="112"/>
                    <a:pt x="71" y="78"/>
                  </a:cubicBezTo>
                  <a:cubicBezTo>
                    <a:pt x="69" y="76"/>
                    <a:pt x="68" y="74"/>
                    <a:pt x="67" y="72"/>
                  </a:cubicBezTo>
                  <a:cubicBezTo>
                    <a:pt x="67" y="72"/>
                    <a:pt x="67" y="72"/>
                    <a:pt x="30" y="76"/>
                  </a:cubicBezTo>
                  <a:cubicBezTo>
                    <a:pt x="30" y="84"/>
                    <a:pt x="23" y="90"/>
                    <a:pt x="16" y="90"/>
                  </a:cubicBezTo>
                  <a:cubicBezTo>
                    <a:pt x="7" y="90"/>
                    <a:pt x="0" y="83"/>
                    <a:pt x="0" y="75"/>
                  </a:cubicBezTo>
                  <a:cubicBezTo>
                    <a:pt x="0" y="66"/>
                    <a:pt x="7" y="60"/>
                    <a:pt x="16" y="60"/>
                  </a:cubicBezTo>
                  <a:cubicBezTo>
                    <a:pt x="22" y="60"/>
                    <a:pt x="28" y="64"/>
                    <a:pt x="30" y="71"/>
                  </a:cubicBezTo>
                  <a:cubicBezTo>
                    <a:pt x="30" y="71"/>
                    <a:pt x="30" y="71"/>
                    <a:pt x="67" y="66"/>
                  </a:cubicBezTo>
                  <a:cubicBezTo>
                    <a:pt x="67" y="63"/>
                    <a:pt x="69" y="60"/>
                    <a:pt x="72" y="58"/>
                  </a:cubicBezTo>
                  <a:cubicBezTo>
                    <a:pt x="72" y="58"/>
                    <a:pt x="72" y="58"/>
                    <a:pt x="54" y="26"/>
                  </a:cubicBezTo>
                  <a:cubicBezTo>
                    <a:pt x="52" y="26"/>
                    <a:pt x="51" y="27"/>
                    <a:pt x="49" y="27"/>
                  </a:cubicBezTo>
                  <a:cubicBezTo>
                    <a:pt x="42" y="27"/>
                    <a:pt x="36" y="20"/>
                    <a:pt x="36" y="13"/>
                  </a:cubicBezTo>
                  <a:cubicBezTo>
                    <a:pt x="36" y="5"/>
                    <a:pt x="42" y="0"/>
                    <a:pt x="49" y="0"/>
                  </a:cubicBezTo>
                  <a:cubicBezTo>
                    <a:pt x="57" y="0"/>
                    <a:pt x="63" y="5"/>
                    <a:pt x="63" y="13"/>
                  </a:cubicBezTo>
                  <a:cubicBezTo>
                    <a:pt x="63" y="17"/>
                    <a:pt x="61" y="21"/>
                    <a:pt x="58" y="23"/>
                  </a:cubicBezTo>
                  <a:cubicBezTo>
                    <a:pt x="58" y="23"/>
                    <a:pt x="58" y="23"/>
                    <a:pt x="76" y="55"/>
                  </a:cubicBezTo>
                  <a:cubicBezTo>
                    <a:pt x="77" y="55"/>
                    <a:pt x="79" y="55"/>
                    <a:pt x="80" y="55"/>
                  </a:cubicBezTo>
                  <a:cubicBezTo>
                    <a:pt x="84" y="55"/>
                    <a:pt x="87" y="56"/>
                    <a:pt x="90" y="58"/>
                  </a:cubicBezTo>
                  <a:cubicBezTo>
                    <a:pt x="90" y="58"/>
                    <a:pt x="90" y="58"/>
                    <a:pt x="120" y="37"/>
                  </a:cubicBezTo>
                  <a:cubicBezTo>
                    <a:pt x="118" y="34"/>
                    <a:pt x="117" y="30"/>
                    <a:pt x="117" y="27"/>
                  </a:cubicBezTo>
                  <a:cubicBezTo>
                    <a:pt x="117" y="14"/>
                    <a:pt x="127" y="4"/>
                    <a:pt x="139" y="4"/>
                  </a:cubicBezTo>
                  <a:cubicBezTo>
                    <a:pt x="151" y="4"/>
                    <a:pt x="161" y="14"/>
                    <a:pt x="161" y="27"/>
                  </a:cubicBezTo>
                  <a:close/>
                </a:path>
              </a:pathLst>
            </a:custGeom>
            <a:solidFill>
              <a:srgbClr val="4887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71" name="1"/>
            <p:cNvSpPr txBox="1">
              <a:spLocks noChangeArrowheads="1"/>
            </p:cNvSpPr>
            <p:nvPr/>
          </p:nvSpPr>
          <p:spPr bwMode="auto">
            <a:xfrm>
              <a:off x="7225" y="4910"/>
              <a:ext cx="1977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2000" b="1">
                  <a:solidFill>
                    <a:schemeClr val="accent6">
                      <a:lumMod val="50000"/>
                    </a:schemeClr>
                  </a:solidFill>
                  <a:latin typeface="等线" panose="02010600030101010101" charset="-122"/>
                  <a:ea typeface="等线" panose="02010600030101010101" charset="-122"/>
                  <a:sym typeface="Arial" panose="020B0604020202020204" pitchFamily="34" charset="0"/>
                </a:rPr>
                <a:t>研究过程</a:t>
              </a:r>
              <a:endParaRPr lang="zh-CN" altLang="en-US" sz="2000" b="1" dirty="0">
                <a:solidFill>
                  <a:schemeClr val="accent6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 rot="0">
            <a:off x="3281045" y="3505835"/>
            <a:ext cx="2689860" cy="3387725"/>
            <a:chOff x="1134" y="5795"/>
            <a:chExt cx="4436" cy="5060"/>
          </a:xfrm>
        </p:grpSpPr>
        <p:sp>
          <p:nvSpPr>
            <p:cNvPr id="73" name="流程图: 延期 72"/>
            <p:cNvSpPr/>
            <p:nvPr/>
          </p:nvSpPr>
          <p:spPr>
            <a:xfrm rot="16200000">
              <a:off x="850" y="6079"/>
              <a:ext cx="5005" cy="4437"/>
            </a:xfrm>
            <a:prstGeom prst="flowChartDelay">
              <a:avLst/>
            </a:prstGeom>
            <a:solidFill>
              <a:srgbClr val="90B692"/>
            </a:solidFill>
            <a:ln>
              <a:solidFill>
                <a:schemeClr val="tx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3195" y="6245"/>
              <a:ext cx="0" cy="461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2042" y="7243"/>
              <a:ext cx="1153" cy="1427"/>
            </a:xfrm>
            <a:prstGeom prst="line">
              <a:avLst/>
            </a:prstGeom>
            <a:ln w="12700">
              <a:solidFill>
                <a:srgbClr val="C5E0B4">
                  <a:alpha val="4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3195" y="7858"/>
              <a:ext cx="1515" cy="1778"/>
            </a:xfrm>
            <a:prstGeom prst="line">
              <a:avLst/>
            </a:prstGeom>
            <a:ln w="12700">
              <a:solidFill>
                <a:srgbClr val="C5E0B4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1893" y="9338"/>
              <a:ext cx="1302" cy="1462"/>
            </a:xfrm>
            <a:prstGeom prst="line">
              <a:avLst/>
            </a:prstGeom>
            <a:ln w="12700">
              <a:solidFill>
                <a:srgbClr val="C5E0B4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1"/>
          <p:cNvSpPr txBox="1">
            <a:spLocks noChangeArrowheads="1"/>
          </p:cNvSpPr>
          <p:nvPr/>
        </p:nvSpPr>
        <p:spPr bwMode="auto">
          <a:xfrm>
            <a:off x="3844290" y="4796155"/>
            <a:ext cx="160020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It is known as "Forest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 University"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359410" y="302895"/>
            <a:ext cx="3242945" cy="592455"/>
            <a:chOff x="566" y="477"/>
            <a:chExt cx="5107" cy="933"/>
          </a:xfrm>
        </p:grpSpPr>
        <p:sp>
          <p:nvSpPr>
            <p:cNvPr id="98" name="文本框 97"/>
            <p:cNvSpPr txBox="1"/>
            <p:nvPr/>
          </p:nvSpPr>
          <p:spPr>
            <a:xfrm>
              <a:off x="966" y="633"/>
              <a:ext cx="4564" cy="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200" b="1" dirty="0">
                  <a:solidFill>
                    <a:schemeClr val="accent6">
                      <a:lumMod val="50000"/>
                    </a:schemeClr>
                  </a:solidFill>
                  <a:latin typeface="等线" panose="02010600030101010101" charset="-122"/>
                  <a:ea typeface="等线" panose="02010600030101010101" charset="-122"/>
                  <a:cs typeface="851tegakizatsu" panose="02000600000000000000" pitchFamily="2" charset="-122"/>
                </a:rPr>
                <a:t>请输入你需要的主题</a:t>
              </a:r>
              <a:endParaRPr lang="zh-CN" altLang="en-US" sz="2200" b="1" dirty="0">
                <a:solidFill>
                  <a:schemeClr val="accent6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851tegakizatsu" panose="02000600000000000000" pitchFamily="2" charset="-122"/>
              </a:endParaRPr>
            </a:p>
          </p:txBody>
        </p:sp>
        <p:sp>
          <p:nvSpPr>
            <p:cNvPr id="99" name="L 形 98"/>
            <p:cNvSpPr/>
            <p:nvPr/>
          </p:nvSpPr>
          <p:spPr>
            <a:xfrm>
              <a:off x="566" y="1010"/>
              <a:ext cx="400" cy="400"/>
            </a:xfrm>
            <a:prstGeom prst="corne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0" name="L 形 99"/>
            <p:cNvSpPr/>
            <p:nvPr/>
          </p:nvSpPr>
          <p:spPr>
            <a:xfrm rot="10800000">
              <a:off x="5273" y="477"/>
              <a:ext cx="400" cy="400"/>
            </a:xfrm>
            <a:prstGeom prst="corne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9" name="1"/>
          <p:cNvSpPr txBox="1">
            <a:spLocks noChangeArrowheads="1"/>
          </p:cNvSpPr>
          <p:nvPr/>
        </p:nvSpPr>
        <p:spPr bwMode="auto">
          <a:xfrm>
            <a:off x="9715500" y="3373755"/>
            <a:ext cx="12553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>
                <a:solidFill>
                  <a:schemeClr val="accent6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sym typeface="Arial" panose="020B0604020202020204" pitchFamily="34" charset="0"/>
              </a:rPr>
              <a:t>研究过程</a:t>
            </a:r>
            <a:endParaRPr lang="zh-CN" altLang="en-US" sz="2000" b="1" dirty="0">
              <a:solidFill>
                <a:schemeClr val="accent6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sym typeface="Arial" panose="020B0604020202020204" pitchFamily="34" charset="0"/>
            </a:endParaRPr>
          </a:p>
        </p:txBody>
      </p:sp>
      <p:grpSp>
        <p:nvGrpSpPr>
          <p:cNvPr id="120" name="组合 119"/>
          <p:cNvGrpSpPr/>
          <p:nvPr/>
        </p:nvGrpSpPr>
        <p:grpSpPr>
          <a:xfrm rot="0">
            <a:off x="9029065" y="3971290"/>
            <a:ext cx="2700655" cy="2917190"/>
            <a:chOff x="1134" y="5795"/>
            <a:chExt cx="4436" cy="5060"/>
          </a:xfrm>
        </p:grpSpPr>
        <p:grpSp>
          <p:nvGrpSpPr>
            <p:cNvPr id="121" name="组合 120"/>
            <p:cNvGrpSpPr/>
            <p:nvPr/>
          </p:nvGrpSpPr>
          <p:grpSpPr>
            <a:xfrm rot="0">
              <a:off x="1134" y="5795"/>
              <a:ext cx="4436" cy="5060"/>
              <a:chOff x="1134" y="5795"/>
              <a:chExt cx="4436" cy="5060"/>
            </a:xfrm>
          </p:grpSpPr>
          <p:sp>
            <p:nvSpPr>
              <p:cNvPr id="122" name="流程图: 延期 121"/>
              <p:cNvSpPr/>
              <p:nvPr/>
            </p:nvSpPr>
            <p:spPr>
              <a:xfrm rot="16200000">
                <a:off x="850" y="6079"/>
                <a:ext cx="5005" cy="4437"/>
              </a:xfrm>
              <a:prstGeom prst="flowChartDelay">
                <a:avLst/>
              </a:prstGeom>
              <a:solidFill>
                <a:srgbClr val="90B692"/>
              </a:solidFill>
              <a:ln>
                <a:solidFill>
                  <a:schemeClr val="tx1"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23" name="直接连接符 122"/>
              <p:cNvCxnSpPr/>
              <p:nvPr/>
            </p:nvCxnSpPr>
            <p:spPr>
              <a:xfrm>
                <a:off x="3195" y="6245"/>
                <a:ext cx="0" cy="4610"/>
              </a:xfrm>
              <a:prstGeom prst="line">
                <a:avLst/>
              </a:prstGeom>
              <a:ln w="12700">
                <a:solidFill>
                  <a:schemeClr val="accent6">
                    <a:lumMod val="60000"/>
                    <a:lumOff val="40000"/>
                    <a:alpha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2042" y="7243"/>
                <a:ext cx="1153" cy="1427"/>
              </a:xfrm>
              <a:prstGeom prst="line">
                <a:avLst/>
              </a:prstGeom>
              <a:ln w="12700">
                <a:solidFill>
                  <a:srgbClr val="C5E0B4">
                    <a:alpha val="5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 flipH="1">
                <a:off x="3195" y="7858"/>
                <a:ext cx="1515" cy="1778"/>
              </a:xfrm>
              <a:prstGeom prst="line">
                <a:avLst/>
              </a:prstGeom>
              <a:ln w="12700">
                <a:solidFill>
                  <a:srgbClr val="C5E0B4">
                    <a:alpha val="5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1893" y="9338"/>
                <a:ext cx="1302" cy="1462"/>
              </a:xfrm>
              <a:prstGeom prst="line">
                <a:avLst/>
              </a:prstGeom>
              <a:ln w="12700">
                <a:solidFill>
                  <a:srgbClr val="C5E0B4">
                    <a:alpha val="58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1"/>
            <p:cNvSpPr txBox="1">
              <a:spLocks noChangeArrowheads="1"/>
            </p:cNvSpPr>
            <p:nvPr/>
          </p:nvSpPr>
          <p:spPr bwMode="auto">
            <a:xfrm>
              <a:off x="2038" y="7181"/>
              <a:ext cx="2520" cy="1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charset="-122"/>
                  <a:ea typeface="等线" panose="02010600030101010101" charset="-122"/>
                  <a:sym typeface="+mn-ea"/>
                </a:rPr>
                <a:t>It is known as "Forest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sym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charset="-122"/>
                  <a:ea typeface="等线" panose="02010600030101010101" charset="-122"/>
                  <a:sym typeface="+mn-ea"/>
                </a:rPr>
                <a:t> University"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sym typeface="+mn-ea"/>
              </a:endParaRPr>
            </a:p>
          </p:txBody>
        </p:sp>
      </p:grpSp>
      <p:sp>
        <p:nvSpPr>
          <p:cNvPr id="133" name="1"/>
          <p:cNvSpPr txBox="1">
            <a:spLocks noChangeArrowheads="1"/>
          </p:cNvSpPr>
          <p:nvPr/>
        </p:nvSpPr>
        <p:spPr bwMode="auto">
          <a:xfrm>
            <a:off x="6836410" y="2834005"/>
            <a:ext cx="12553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>
                <a:solidFill>
                  <a:schemeClr val="accent6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sym typeface="Arial" panose="020B0604020202020204" pitchFamily="34" charset="0"/>
              </a:rPr>
              <a:t>研究过程</a:t>
            </a:r>
            <a:endParaRPr lang="zh-CN" altLang="en-US" sz="2000" b="1" dirty="0">
              <a:solidFill>
                <a:schemeClr val="accent6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sym typeface="Arial" panose="020B0604020202020204" pitchFamily="34" charset="0"/>
            </a:endParaRPr>
          </a:p>
        </p:txBody>
      </p:sp>
      <p:grpSp>
        <p:nvGrpSpPr>
          <p:cNvPr id="134" name="组合 133"/>
          <p:cNvGrpSpPr/>
          <p:nvPr/>
        </p:nvGrpSpPr>
        <p:grpSpPr>
          <a:xfrm rot="0">
            <a:off x="6155055" y="3507105"/>
            <a:ext cx="2689860" cy="3387725"/>
            <a:chOff x="1134" y="5795"/>
            <a:chExt cx="4436" cy="5060"/>
          </a:xfrm>
        </p:grpSpPr>
        <p:sp>
          <p:nvSpPr>
            <p:cNvPr id="135" name="流程图: 延期 134"/>
            <p:cNvSpPr/>
            <p:nvPr/>
          </p:nvSpPr>
          <p:spPr>
            <a:xfrm rot="16200000">
              <a:off x="850" y="6079"/>
              <a:ext cx="5005" cy="4437"/>
            </a:xfrm>
            <a:prstGeom prst="flowChartDelay">
              <a:avLst/>
            </a:prstGeom>
            <a:solidFill>
              <a:srgbClr val="E3F0DB"/>
            </a:solidFill>
            <a:ln>
              <a:solidFill>
                <a:schemeClr val="tx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36" name="直接连接符 135"/>
            <p:cNvCxnSpPr/>
            <p:nvPr/>
          </p:nvCxnSpPr>
          <p:spPr>
            <a:xfrm>
              <a:off x="3195" y="6245"/>
              <a:ext cx="0" cy="461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  <a:alpha val="4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>
              <a:off x="2042" y="7243"/>
              <a:ext cx="1153" cy="1427"/>
            </a:xfrm>
            <a:prstGeom prst="line">
              <a:avLst/>
            </a:prstGeom>
            <a:ln w="12700">
              <a:solidFill>
                <a:srgbClr val="C5E0B4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 flipH="1">
              <a:off x="3195" y="7858"/>
              <a:ext cx="1515" cy="1778"/>
            </a:xfrm>
            <a:prstGeom prst="line">
              <a:avLst/>
            </a:prstGeom>
            <a:ln w="12700">
              <a:solidFill>
                <a:srgbClr val="C5E0B4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1893" y="9338"/>
              <a:ext cx="1302" cy="1462"/>
            </a:xfrm>
            <a:prstGeom prst="line">
              <a:avLst/>
            </a:prstGeom>
            <a:ln w="12700">
              <a:solidFill>
                <a:srgbClr val="C5E0B4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1"/>
          <p:cNvSpPr txBox="1">
            <a:spLocks noChangeArrowheads="1"/>
          </p:cNvSpPr>
          <p:nvPr/>
        </p:nvSpPr>
        <p:spPr bwMode="auto">
          <a:xfrm>
            <a:off x="6607175" y="4770755"/>
            <a:ext cx="160020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It is known as "Forest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 University"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pic>
        <p:nvPicPr>
          <p:cNvPr id="17" name="图片 16" descr="heilogo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151970" y="272084"/>
            <a:ext cx="2562860" cy="7611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59410" y="302895"/>
            <a:ext cx="3242945" cy="592455"/>
            <a:chOff x="566" y="477"/>
            <a:chExt cx="5107" cy="933"/>
          </a:xfrm>
        </p:grpSpPr>
        <p:sp>
          <p:nvSpPr>
            <p:cNvPr id="7" name="文本框 6"/>
            <p:cNvSpPr txBox="1"/>
            <p:nvPr/>
          </p:nvSpPr>
          <p:spPr>
            <a:xfrm>
              <a:off x="966" y="633"/>
              <a:ext cx="4564" cy="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200" b="1" dirty="0">
                  <a:solidFill>
                    <a:schemeClr val="accent6">
                      <a:lumMod val="50000"/>
                    </a:schemeClr>
                  </a:solidFill>
                  <a:latin typeface="等线" panose="02010600030101010101" charset="-122"/>
                  <a:ea typeface="等线" panose="02010600030101010101" charset="-122"/>
                  <a:cs typeface="851tegakizatsu" panose="02000600000000000000" pitchFamily="2" charset="-122"/>
                </a:rPr>
                <a:t>请输入你需要的主题</a:t>
              </a:r>
              <a:endParaRPr lang="zh-CN" altLang="en-US" sz="2200" b="1" dirty="0">
                <a:solidFill>
                  <a:schemeClr val="accent6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851tegakizatsu" panose="02000600000000000000" pitchFamily="2" charset="-122"/>
              </a:endParaRPr>
            </a:p>
          </p:txBody>
        </p:sp>
        <p:sp>
          <p:nvSpPr>
            <p:cNvPr id="8" name="L 形 7"/>
            <p:cNvSpPr/>
            <p:nvPr/>
          </p:nvSpPr>
          <p:spPr>
            <a:xfrm>
              <a:off x="566" y="1010"/>
              <a:ext cx="400" cy="400"/>
            </a:xfrm>
            <a:prstGeom prst="corne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0" name="L 形 99"/>
            <p:cNvSpPr/>
            <p:nvPr/>
          </p:nvSpPr>
          <p:spPr>
            <a:xfrm rot="10800000">
              <a:off x="5273" y="477"/>
              <a:ext cx="400" cy="400"/>
            </a:xfrm>
            <a:prstGeom prst="corne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07720" y="4248785"/>
            <a:ext cx="2703830" cy="20300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defRPr/>
            </a:pPr>
            <a:r>
              <a:rPr lang="en-US" altLang="zh-CN" dirty="0">
                <a:latin typeface="等线" panose="02010600030101010101" charset="-122"/>
                <a:ea typeface="等线" panose="02010600030101010101" charset="-122"/>
                <a:cs typeface="Bookman Old Style" panose="02050604050505020204" charset="0"/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dirty="0">
              <a:latin typeface="等线" panose="02010600030101010101" charset="-122"/>
              <a:ea typeface="等线" panose="02010600030101010101" charset="-122"/>
              <a:cs typeface="Bookman Old Style" panose="020506040505050202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72610" y="1288415"/>
            <a:ext cx="665734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defRPr/>
            </a:pPr>
            <a:r>
              <a:rPr lang="en-US" altLang="zh-CN" dirty="0">
                <a:latin typeface="等线" panose="02010600030101010101" charset="-122"/>
                <a:ea typeface="等线" panose="02010600030101010101" charset="-122"/>
                <a:cs typeface="Bookman Old Style" panose="0205060405050502020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The school has a complete teaching and research support system and complete public service facilities.</a:t>
            </a:r>
            <a:endParaRPr lang="en-US" altLang="zh-CN" dirty="0">
              <a:latin typeface="等线" panose="02010600030101010101" charset="-122"/>
              <a:ea typeface="等线" panose="02010600030101010101" charset="-122"/>
              <a:cs typeface="Bookman Old Style" panose="02050604050505020204" charset="0"/>
              <a:sym typeface="+mn-ea"/>
            </a:endParaRPr>
          </a:p>
          <a:p>
            <a:pPr algn="just">
              <a:defRPr/>
            </a:pPr>
            <a:endParaRPr lang="zh-CN" altLang="en-US"/>
          </a:p>
          <a:p>
            <a:pPr algn="just">
              <a:defRPr/>
            </a:pPr>
            <a:r>
              <a:rPr lang="en-US" altLang="zh-CN" dirty="0">
                <a:latin typeface="等线" panose="02010600030101010101" charset="-122"/>
                <a:ea typeface="等线" panose="02010600030101010101" charset="-122"/>
                <a:cs typeface="Bookman Old Style" panose="0205060405050502020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The school has a complete teaching and research support system and complete public service facilities.</a:t>
            </a:r>
            <a:endParaRPr lang="en-US" altLang="zh-CN" dirty="0">
              <a:latin typeface="等线" panose="02010600030101010101" charset="-122"/>
              <a:ea typeface="等线" panose="02010600030101010101" charset="-122"/>
              <a:cs typeface="Bookman Old Style" panose="02050604050505020204" charset="0"/>
              <a:sym typeface="+mn-ea"/>
            </a:endParaRPr>
          </a:p>
          <a:p>
            <a:pPr algn="just">
              <a:defRPr/>
            </a:pPr>
            <a:endParaRPr lang="en-US" altLang="zh-CN" dirty="0">
              <a:latin typeface="等线" panose="02010600030101010101" charset="-122"/>
              <a:ea typeface="等线" panose="02010600030101010101" charset="-122"/>
              <a:cs typeface="Bookman Old Style" panose="02050604050505020204" charset="0"/>
              <a:sym typeface="+mn-ea"/>
            </a:endParaRPr>
          </a:p>
          <a:p>
            <a:pPr algn="just">
              <a:defRPr/>
            </a:pPr>
            <a:r>
              <a:rPr lang="en-US" altLang="zh-CN" dirty="0">
                <a:latin typeface="等线" panose="02010600030101010101" charset="-122"/>
                <a:ea typeface="等线" panose="02010600030101010101" charset="-122"/>
                <a:cs typeface="Bookman Old Style" panose="0205060405050502020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The school has a complete teaching and research support system and complete public service facilities.</a:t>
            </a:r>
            <a:endParaRPr lang="zh-CN" altLang="en-US"/>
          </a:p>
          <a:p>
            <a:pPr algn="just">
              <a:defRPr/>
            </a:pPr>
            <a:endParaRPr lang="zh-CN" altLang="en-US"/>
          </a:p>
        </p:txBody>
      </p:sp>
      <p:pic>
        <p:nvPicPr>
          <p:cNvPr id="2" name="图片 1" descr="D:\liyi\Desktop\读研期间的文档\研小招\PPT&amp;简历\PPT素材\华科绿照片\图片11.png图片11"/>
          <p:cNvPicPr>
            <a:picLocks noChangeAspect="1"/>
          </p:cNvPicPr>
          <p:nvPr/>
        </p:nvPicPr>
        <p:blipFill>
          <a:blip r:embed="rId1">
            <a:lum bright="12000" contrast="-6000"/>
          </a:blip>
          <a:srcRect/>
          <a:stretch>
            <a:fillRect/>
          </a:stretch>
        </p:blipFill>
        <p:spPr>
          <a:xfrm>
            <a:off x="808038" y="1433830"/>
            <a:ext cx="2545715" cy="2546350"/>
          </a:xfrm>
          <a:prstGeom prst="rect">
            <a:avLst/>
          </a:prstGeom>
        </p:spPr>
      </p:pic>
      <p:pic>
        <p:nvPicPr>
          <p:cNvPr id="17" name="图片 16" descr="heilogo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9151970" y="272084"/>
            <a:ext cx="2562860" cy="761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D:\liyi\Desktop\读研期间的文档\研小招\PPT&amp;简历\PPT素材\华科绿照片\图片9.png图片9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607" y="0"/>
            <a:ext cx="12172315" cy="6858000"/>
          </a:xfrm>
          <a:prstGeom prst="rect">
            <a:avLst/>
          </a:prstGeom>
        </p:spPr>
      </p:pic>
      <p:sp>
        <p:nvSpPr>
          <p:cNvPr id="14" name="TextBox 8"/>
          <p:cNvSpPr txBox="1"/>
          <p:nvPr/>
        </p:nvSpPr>
        <p:spPr>
          <a:xfrm>
            <a:off x="3094430" y="2443496"/>
            <a:ext cx="600329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Bookman Old Style" panose="02050604050505020204" charset="0"/>
                <a:ea typeface="微软雅黑" panose="020B0503020204020204" pitchFamily="34" charset="-122"/>
                <a:cs typeface="Bookman Old Style" panose="02050604050505020204" charset="0"/>
                <a:sym typeface="微软雅黑" panose="020B0503020204020204" pitchFamily="34" charset="-122"/>
              </a:rPr>
              <a:t>THANK YOU</a:t>
            </a:r>
            <a:endParaRPr lang="en-US" altLang="zh-CN" sz="7200" b="1" dirty="0">
              <a:solidFill>
                <a:schemeClr val="bg1"/>
              </a:solidFill>
              <a:latin typeface="Bookman Old Style" panose="02050604050505020204" charset="0"/>
              <a:ea typeface="微软雅黑" panose="020B0503020204020204" pitchFamily="34" charset="-122"/>
              <a:cs typeface="Bookman Old Style" panose="02050604050505020204" charset="0"/>
              <a:sym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48760" y="4930775"/>
            <a:ext cx="2138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汇报人：研小招</a:t>
            </a:r>
            <a:endParaRPr lang="zh-CN" altLang="en-US" sz="2000" b="1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679272" y="4931390"/>
            <a:ext cx="17551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微软雅黑" panose="020B0503020204020204" pitchFamily="34" charset="-122"/>
              </a:rPr>
              <a:t>导师：</a:t>
            </a:r>
            <a:r>
              <a:rPr lang="en-US" altLang="zh-CN" sz="20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微软雅黑" panose="020B0503020204020204" pitchFamily="34" charset="-122"/>
              </a:rPr>
              <a:t>XXX</a:t>
            </a:r>
            <a:endParaRPr lang="en-US" altLang="zh-CN" sz="2000" b="1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332480" y="4145915"/>
            <a:ext cx="5510530" cy="37592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微软雅黑" panose="020B0503020204020204" pitchFamily="34" charset="-122"/>
              </a:rPr>
              <a:t>华中科技大学</a:t>
            </a:r>
            <a:r>
              <a:rPr lang="en-US" altLang="zh-CN" sz="2000" b="1" spc="3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微软雅黑" panose="020B0503020204020204" pitchFamily="34" charset="-122"/>
              </a:rPr>
              <a:t>20XX</a:t>
            </a:r>
            <a:r>
              <a:rPr lang="zh-CN" altLang="en-US" sz="2000" b="1" spc="3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微软雅黑" panose="020B0503020204020204" pitchFamily="34" charset="-122"/>
              </a:rPr>
              <a:t>级</a:t>
            </a:r>
            <a:r>
              <a:rPr lang="en-US" altLang="zh-CN" sz="2000" b="1" spc="3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微软雅黑" panose="020B0503020204020204" pitchFamily="34" charset="-122"/>
              </a:rPr>
              <a:t>XX</a:t>
            </a:r>
            <a:r>
              <a:rPr lang="zh-CN" altLang="en-US" sz="2000" b="1" spc="3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微软雅黑" panose="020B0503020204020204" pitchFamily="34" charset="-122"/>
              </a:rPr>
              <a:t>学院</a:t>
            </a:r>
            <a:endParaRPr lang="zh-CN" altLang="en-US" sz="2000" b="1" spc="3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微软雅黑" panose="020B0503020204020204" pitchFamily="34" charset="-122"/>
            </a:endParaRPr>
          </a:p>
        </p:txBody>
      </p:sp>
      <p:pic>
        <p:nvPicPr>
          <p:cNvPr id="23" name="图片 22" descr="白色logo副本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403725" y="676275"/>
            <a:ext cx="3384550" cy="10045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924300" y="5038090"/>
            <a:ext cx="158115" cy="158115"/>
          </a:xfrm>
          <a:prstGeom prst="rect">
            <a:avLst/>
          </a:prstGeom>
          <a:solidFill>
            <a:schemeClr val="bg1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521450" y="5038090"/>
            <a:ext cx="158115" cy="158115"/>
          </a:xfrm>
          <a:prstGeom prst="rect">
            <a:avLst/>
          </a:prstGeom>
          <a:solidFill>
            <a:schemeClr val="bg1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99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5471795" y="5210175"/>
            <a:ext cx="590550" cy="186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5471795" y="4197350"/>
            <a:ext cx="590550" cy="186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5471795" y="3241675"/>
            <a:ext cx="590550" cy="186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471795" y="2228850"/>
            <a:ext cx="590550" cy="1860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0" y="0"/>
            <a:ext cx="4584700" cy="6858000"/>
          </a:xfrm>
          <a:prstGeom prst="rect">
            <a:avLst/>
          </a:prstGeom>
          <a:solidFill>
            <a:srgbClr val="426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 bwMode="auto">
          <a:xfrm>
            <a:off x="7143897" y="1220996"/>
            <a:ext cx="166116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b="1" kern="100" dirty="0">
                <a:solidFill>
                  <a:srgbClr val="426846"/>
                </a:solidFill>
                <a:latin typeface="Bookman Old Style" panose="02050604050505020204" charset="0"/>
                <a:ea typeface="微软雅黑 Light" panose="020B0502040204020203" pitchFamily="34" charset="-122"/>
                <a:cs typeface="Bookman Old Style" panose="02050604050505020204" charset="0"/>
              </a:rPr>
              <a:t>CONTENTS</a:t>
            </a:r>
            <a:endParaRPr lang="en-US" altLang="zh-CN" sz="2000" b="1" kern="100" dirty="0">
              <a:solidFill>
                <a:srgbClr val="426846"/>
              </a:solidFill>
              <a:latin typeface="Bookman Old Style" panose="02050604050505020204" charset="0"/>
              <a:ea typeface="微软雅黑 Light" panose="020B0502040204020203" pitchFamily="34" charset="-122"/>
              <a:cs typeface="Bookman Old Style" panose="0205060405050502020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7200628" y="514100"/>
            <a:ext cx="150114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000" b="1" kern="100" dirty="0">
                <a:solidFill>
                  <a:srgbClr val="4268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  录</a:t>
            </a:r>
            <a:endParaRPr lang="zh-CN" altLang="en-US" sz="4000" b="1" kern="100" dirty="0">
              <a:solidFill>
                <a:srgbClr val="4268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 descr="heilogo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194560" y="5922356"/>
            <a:ext cx="2562860" cy="761153"/>
          </a:xfrm>
          <a:prstGeom prst="rect">
            <a:avLst/>
          </a:prstGeom>
        </p:spPr>
      </p:pic>
      <p:pic>
        <p:nvPicPr>
          <p:cNvPr id="2" name="图片 1" descr="D:\liyi\Desktop\读研期间的文档\研小招\PPT&amp;简历\PPT素材\华科绿照片\图片2.png图片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8940" y="606108"/>
            <a:ext cx="3767455" cy="564578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440045" y="1962785"/>
            <a:ext cx="2585720" cy="727710"/>
            <a:chOff x="8487" y="2951"/>
            <a:chExt cx="4072" cy="1146"/>
          </a:xfrm>
        </p:grpSpPr>
        <p:sp>
          <p:nvSpPr>
            <p:cNvPr id="20" name="文本框 6"/>
            <p:cNvSpPr txBox="1">
              <a:spLocks noChangeArrowheads="1"/>
            </p:cNvSpPr>
            <p:nvPr/>
          </p:nvSpPr>
          <p:spPr bwMode="auto">
            <a:xfrm>
              <a:off x="9871" y="2951"/>
              <a:ext cx="2688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rgbClr val="426846"/>
                  </a:solidFill>
                  <a:latin typeface="等线" panose="02010600030101010101" charset="-122"/>
                  <a:ea typeface="等线" panose="02010600030101010101" charset="-122"/>
                </a:rPr>
                <a:t>请输入标题</a:t>
              </a:r>
              <a:endParaRPr lang="zh-CN" altLang="en-US" sz="2400" dirty="0">
                <a:solidFill>
                  <a:srgbClr val="426846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871" y="3663"/>
              <a:ext cx="2449" cy="4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dirty="0">
                  <a:solidFill>
                    <a:srgbClr val="426846"/>
                  </a:solidFill>
                  <a:latin typeface="Bookman Old Style" panose="02050604050505020204" charset="0"/>
                  <a:ea typeface="方正兰亭黑_GBK"/>
                  <a:cs typeface="Bookman Old Style" panose="02050604050505020204" charset="0"/>
                </a:rPr>
                <a:t>Please enter a title</a:t>
              </a:r>
              <a:endParaRPr lang="en-US" altLang="zh-CN" sz="1200" dirty="0">
                <a:solidFill>
                  <a:srgbClr val="426846"/>
                </a:solidFill>
                <a:latin typeface="Bookman Old Style" panose="02050604050505020204" charset="0"/>
                <a:ea typeface="方正兰亭黑_GBK"/>
                <a:cs typeface="Bookman Old Style" panose="0205060405050502020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487" y="2951"/>
              <a:ext cx="114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kern="100" dirty="0">
                  <a:solidFill>
                    <a:srgbClr val="426846"/>
                  </a:solidFill>
                  <a:latin typeface="Bookman Old Style" panose="02050604050505020204" charset="0"/>
                  <a:ea typeface="微软雅黑 Light" panose="020B0502040204020203" pitchFamily="34" charset="-122"/>
                  <a:cs typeface="Bookman Old Style" panose="02050604050505020204" charset="0"/>
                </a:rPr>
                <a:t>01</a:t>
              </a:r>
              <a:endParaRPr lang="en-US" altLang="zh-CN" sz="2800" b="1" kern="100" dirty="0">
                <a:solidFill>
                  <a:srgbClr val="426846"/>
                </a:solidFill>
                <a:latin typeface="Bookman Old Style" panose="02050604050505020204" charset="0"/>
                <a:ea typeface="微软雅黑 Light" panose="020B0502040204020203" pitchFamily="34" charset="-122"/>
                <a:cs typeface="Bookman Old Style" panose="0205060405050502020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440045" y="2981960"/>
            <a:ext cx="2585720" cy="727710"/>
            <a:chOff x="8487" y="2951"/>
            <a:chExt cx="4072" cy="1146"/>
          </a:xfrm>
        </p:grpSpPr>
        <p:sp>
          <p:nvSpPr>
            <p:cNvPr id="10" name="文本框 6"/>
            <p:cNvSpPr txBox="1">
              <a:spLocks noChangeArrowheads="1"/>
            </p:cNvSpPr>
            <p:nvPr/>
          </p:nvSpPr>
          <p:spPr bwMode="auto">
            <a:xfrm>
              <a:off x="9871" y="2951"/>
              <a:ext cx="2688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rgbClr val="426846"/>
                  </a:solidFill>
                  <a:latin typeface="等线" panose="02010600030101010101" charset="-122"/>
                  <a:ea typeface="等线" panose="02010600030101010101" charset="-122"/>
                </a:rPr>
                <a:t>请输入标题</a:t>
              </a:r>
              <a:endParaRPr lang="zh-CN" altLang="en-US" sz="2400" dirty="0">
                <a:solidFill>
                  <a:srgbClr val="426846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9871" y="3663"/>
              <a:ext cx="2449" cy="4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dirty="0">
                  <a:solidFill>
                    <a:srgbClr val="426846"/>
                  </a:solidFill>
                  <a:latin typeface="Bookman Old Style" panose="02050604050505020204" charset="0"/>
                  <a:ea typeface="方正兰亭黑_GBK"/>
                  <a:cs typeface="Bookman Old Style" panose="02050604050505020204" charset="0"/>
                </a:rPr>
                <a:t>Please enter a title</a:t>
              </a:r>
              <a:endParaRPr lang="en-US" altLang="zh-CN" sz="1200" dirty="0">
                <a:solidFill>
                  <a:srgbClr val="426846"/>
                </a:solidFill>
                <a:latin typeface="Bookman Old Style" panose="02050604050505020204" charset="0"/>
                <a:ea typeface="方正兰亭黑_GBK"/>
                <a:cs typeface="Bookman Old Style" panose="0205060405050502020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487" y="2951"/>
              <a:ext cx="114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kern="100" dirty="0">
                  <a:solidFill>
                    <a:srgbClr val="426846"/>
                  </a:solidFill>
                  <a:latin typeface="Bookman Old Style" panose="02050604050505020204" charset="0"/>
                  <a:ea typeface="微软雅黑 Light" panose="020B0502040204020203" pitchFamily="34" charset="-122"/>
                  <a:cs typeface="Bookman Old Style" panose="02050604050505020204" charset="0"/>
                </a:rPr>
                <a:t>02</a:t>
              </a:r>
              <a:endParaRPr lang="en-US" altLang="zh-CN" sz="2800" b="1" kern="100" dirty="0">
                <a:solidFill>
                  <a:srgbClr val="426846"/>
                </a:solidFill>
                <a:latin typeface="Bookman Old Style" panose="02050604050505020204" charset="0"/>
                <a:ea typeface="微软雅黑 Light" panose="020B0502040204020203" pitchFamily="34" charset="-122"/>
                <a:cs typeface="Bookman Old Style" panose="0205060405050502020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440045" y="3924935"/>
            <a:ext cx="2585720" cy="727710"/>
            <a:chOff x="8487" y="2951"/>
            <a:chExt cx="4072" cy="1146"/>
          </a:xfrm>
        </p:grpSpPr>
        <p:sp>
          <p:nvSpPr>
            <p:cNvPr id="14" name="文本框 6"/>
            <p:cNvSpPr txBox="1">
              <a:spLocks noChangeArrowheads="1"/>
            </p:cNvSpPr>
            <p:nvPr/>
          </p:nvSpPr>
          <p:spPr bwMode="auto">
            <a:xfrm>
              <a:off x="9871" y="2951"/>
              <a:ext cx="2688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rgbClr val="426846"/>
                  </a:solidFill>
                  <a:latin typeface="等线" panose="02010600030101010101" charset="-122"/>
                  <a:ea typeface="等线" panose="02010600030101010101" charset="-122"/>
                </a:rPr>
                <a:t>请输入标题</a:t>
              </a:r>
              <a:endParaRPr lang="zh-CN" altLang="en-US" sz="2400" dirty="0">
                <a:solidFill>
                  <a:srgbClr val="426846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9871" y="3663"/>
              <a:ext cx="2449" cy="4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dirty="0">
                  <a:solidFill>
                    <a:srgbClr val="426846"/>
                  </a:solidFill>
                  <a:latin typeface="Bookman Old Style" panose="02050604050505020204" charset="0"/>
                  <a:ea typeface="方正兰亭黑_GBK"/>
                  <a:cs typeface="Bookman Old Style" panose="02050604050505020204" charset="0"/>
                </a:rPr>
                <a:t>Please enter a title</a:t>
              </a:r>
              <a:endParaRPr lang="en-US" altLang="zh-CN" sz="1200" dirty="0">
                <a:solidFill>
                  <a:srgbClr val="426846"/>
                </a:solidFill>
                <a:latin typeface="Bookman Old Style" panose="02050604050505020204" charset="0"/>
                <a:ea typeface="方正兰亭黑_GBK"/>
                <a:cs typeface="Bookman Old Style" panose="0205060405050502020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487" y="2951"/>
              <a:ext cx="114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kern="100" dirty="0">
                  <a:solidFill>
                    <a:srgbClr val="426846"/>
                  </a:solidFill>
                  <a:latin typeface="Bookman Old Style" panose="02050604050505020204" charset="0"/>
                  <a:ea typeface="微软雅黑 Light" panose="020B0502040204020203" pitchFamily="34" charset="-122"/>
                  <a:cs typeface="Bookman Old Style" panose="02050604050505020204" charset="0"/>
                </a:rPr>
                <a:t>03</a:t>
              </a:r>
              <a:endParaRPr lang="en-US" altLang="zh-CN" sz="2800" b="1" kern="100" dirty="0">
                <a:solidFill>
                  <a:srgbClr val="426846"/>
                </a:solidFill>
                <a:latin typeface="Bookman Old Style" panose="02050604050505020204" charset="0"/>
                <a:ea typeface="微软雅黑 Light" panose="020B0502040204020203" pitchFamily="34" charset="-122"/>
                <a:cs typeface="Bookman Old Style" panose="0205060405050502020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440045" y="4944110"/>
            <a:ext cx="2585720" cy="727710"/>
            <a:chOff x="8487" y="2951"/>
            <a:chExt cx="4072" cy="1146"/>
          </a:xfrm>
        </p:grpSpPr>
        <p:sp>
          <p:nvSpPr>
            <p:cNvPr id="18" name="文本框 6"/>
            <p:cNvSpPr txBox="1">
              <a:spLocks noChangeArrowheads="1"/>
            </p:cNvSpPr>
            <p:nvPr/>
          </p:nvSpPr>
          <p:spPr bwMode="auto">
            <a:xfrm>
              <a:off x="9871" y="2951"/>
              <a:ext cx="2688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rgbClr val="426846"/>
                  </a:solidFill>
                  <a:latin typeface="等线" panose="02010600030101010101" charset="-122"/>
                  <a:ea typeface="等线" panose="02010600030101010101" charset="-122"/>
                </a:rPr>
                <a:t>请输入标题</a:t>
              </a:r>
              <a:endParaRPr lang="zh-CN" altLang="en-US" sz="2400" dirty="0">
                <a:solidFill>
                  <a:srgbClr val="426846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871" y="3663"/>
              <a:ext cx="2449" cy="4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dirty="0">
                  <a:solidFill>
                    <a:srgbClr val="426846"/>
                  </a:solidFill>
                  <a:latin typeface="Bookman Old Style" panose="02050604050505020204" charset="0"/>
                  <a:ea typeface="方正兰亭黑_GBK"/>
                  <a:cs typeface="Bookman Old Style" panose="02050604050505020204" charset="0"/>
                </a:rPr>
                <a:t>Please enter a title</a:t>
              </a:r>
              <a:endParaRPr lang="en-US" altLang="zh-CN" sz="1200" dirty="0">
                <a:solidFill>
                  <a:srgbClr val="426846"/>
                </a:solidFill>
                <a:latin typeface="Bookman Old Style" panose="02050604050505020204" charset="0"/>
                <a:ea typeface="方正兰亭黑_GBK"/>
                <a:cs typeface="Bookman Old Style" panose="0205060405050502020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487" y="2951"/>
              <a:ext cx="114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kern="100" dirty="0">
                  <a:solidFill>
                    <a:srgbClr val="426846"/>
                  </a:solidFill>
                  <a:latin typeface="Bookman Old Style" panose="02050604050505020204" charset="0"/>
                  <a:ea typeface="微软雅黑 Light" panose="020B0502040204020203" pitchFamily="34" charset="-122"/>
                  <a:cs typeface="Bookman Old Style" panose="02050604050505020204" charset="0"/>
                </a:rPr>
                <a:t>04</a:t>
              </a:r>
              <a:endParaRPr lang="en-US" altLang="zh-CN" sz="2800" b="1" kern="100" dirty="0">
                <a:solidFill>
                  <a:srgbClr val="426846"/>
                </a:solidFill>
                <a:latin typeface="Bookman Old Style" panose="02050604050505020204" charset="0"/>
                <a:ea typeface="微软雅黑 Light" panose="020B0502040204020203" pitchFamily="34" charset="-122"/>
                <a:cs typeface="Bookman Old Style" panose="0205060405050502020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D:\liyi\Desktop\读研期间的文档\研小招\PPT&amp;简历\PPT素材\华科绿照片\图片3.png图片3"/>
          <p:cNvPicPr>
            <a:picLocks noChangeAspect="1"/>
          </p:cNvPicPr>
          <p:nvPr/>
        </p:nvPicPr>
        <p:blipFill>
          <a:blip r:embed="rId1">
            <a:lum contrast="-12000"/>
          </a:blip>
          <a:srcRect/>
          <a:stretch>
            <a:fillRect/>
          </a:stretch>
        </p:blipFill>
        <p:spPr>
          <a:xfrm>
            <a:off x="953" y="0"/>
            <a:ext cx="4599940" cy="68732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702425" y="3136900"/>
            <a:ext cx="3562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851tegakizatsu" panose="02000600000000000000" pitchFamily="2" charset="-122"/>
              </a:rPr>
              <a:t>输入您需要的主题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851tegakizatsu" panose="02000600000000000000" pitchFamily="2" charset="-122"/>
            </a:endParaRPr>
          </a:p>
        </p:txBody>
      </p:sp>
      <p:pic>
        <p:nvPicPr>
          <p:cNvPr id="17" name="图片 16" descr="heilogo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9151970" y="272084"/>
            <a:ext cx="2562860" cy="76115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902482" y="1535956"/>
            <a:ext cx="2847975" cy="92202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zh-CN" sz="5400" b="1" kern="100" dirty="0">
                <a:solidFill>
                  <a:schemeClr val="bg1"/>
                </a:solidFill>
                <a:latin typeface="Bookman Old Style" panose="02050604050505020204" charset="0"/>
                <a:ea typeface="微软雅黑 Light" panose="020B0502040204020203" pitchFamily="34" charset="-122"/>
                <a:cs typeface="Bookman Old Style" panose="02050604050505020204" charset="0"/>
              </a:rPr>
              <a:t>P A R T</a:t>
            </a:r>
            <a:endParaRPr lang="en-US" altLang="zh-CN" sz="9600" b="1" kern="100" dirty="0">
              <a:solidFill>
                <a:schemeClr val="bg1"/>
              </a:solidFill>
              <a:latin typeface="Bookman Old Style" panose="02050604050505020204" charset="0"/>
              <a:ea typeface="微软雅黑 Light" panose="020B0502040204020203" pitchFamily="34" charset="-122"/>
              <a:cs typeface="Bookman Old Style" panose="0205060405050502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0040" y="2921635"/>
            <a:ext cx="14732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 b="1" kern="100" dirty="0">
                <a:solidFill>
                  <a:schemeClr val="bg1"/>
                </a:solidFill>
                <a:latin typeface="Bookman Old Style" panose="02050604050505020204" charset="0"/>
                <a:ea typeface="微软雅黑 Light" panose="020B0502040204020203" pitchFamily="34" charset="-122"/>
                <a:cs typeface="Bookman Old Style" panose="02050604050505020204" charset="0"/>
                <a:sym typeface="+mn-ea"/>
              </a:rPr>
              <a:t>01</a:t>
            </a:r>
            <a:endParaRPr lang="en-US" altLang="zh-CN" sz="6600" b="1" kern="100" dirty="0">
              <a:solidFill>
                <a:schemeClr val="bg1"/>
              </a:solidFill>
              <a:latin typeface="Bookman Old Style" panose="02050604050505020204" charset="0"/>
              <a:ea typeface="微软雅黑 Light" panose="020B0502040204020203" pitchFamily="34" charset="-122"/>
              <a:cs typeface="Bookman Old Style" panose="02050604050505020204" charset="0"/>
              <a:sym typeface="+mn-ea"/>
            </a:endParaRPr>
          </a:p>
        </p:txBody>
      </p:sp>
      <p:sp>
        <p:nvSpPr>
          <p:cNvPr id="14" name="L 形 13"/>
          <p:cNvSpPr/>
          <p:nvPr/>
        </p:nvSpPr>
        <p:spPr>
          <a:xfrm>
            <a:off x="6435725" y="3804920"/>
            <a:ext cx="353060" cy="394970"/>
          </a:xfrm>
          <a:prstGeom prst="corne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L 形 14"/>
          <p:cNvSpPr/>
          <p:nvPr/>
        </p:nvSpPr>
        <p:spPr>
          <a:xfrm rot="10800000">
            <a:off x="10055225" y="2657475"/>
            <a:ext cx="353060" cy="394970"/>
          </a:xfrm>
          <a:prstGeom prst="corne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heilogo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263034" y="134384"/>
            <a:ext cx="2562860" cy="76115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13410" y="1312545"/>
            <a:ext cx="3198495" cy="4845050"/>
            <a:chOff x="1177" y="2067"/>
            <a:chExt cx="5037" cy="7630"/>
          </a:xfrm>
        </p:grpSpPr>
        <p:sp>
          <p:nvSpPr>
            <p:cNvPr id="11" name="矩形: 圆角 10"/>
            <p:cNvSpPr/>
            <p:nvPr/>
          </p:nvSpPr>
          <p:spPr>
            <a:xfrm>
              <a:off x="1177" y="3143"/>
              <a:ext cx="5037" cy="6554"/>
            </a:xfrm>
            <a:prstGeom prst="roundRect">
              <a:avLst>
                <a:gd name="adj" fmla="val 472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2540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20" y="3670"/>
              <a:ext cx="4766" cy="5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 dirty="0">
                  <a:latin typeface="等线" panose="02010600030101010101" charset="-122"/>
                  <a:ea typeface="等线" panose="02010600030101010101" charset="-122"/>
                  <a:cs typeface="Bookman Old Style" panose="02050604050505020204" charset="0"/>
                  <a:sym typeface="+mn-ea"/>
                </a:rPr>
                <a:t>It is known as "Forest University". The school has a complete teaching and research support system and complete public service facilities.</a:t>
              </a:r>
              <a:endParaRPr lang="en-US" altLang="zh-CN" sz="1700" dirty="0">
                <a:latin typeface="等线" panose="02010600030101010101" charset="-122"/>
                <a:ea typeface="等线" panose="02010600030101010101" charset="-122"/>
                <a:cs typeface="Bookman Old Style" panose="02050604050505020204" charset="0"/>
                <a:sym typeface="+mn-ea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 dirty="0">
                  <a:latin typeface="等线" panose="02010600030101010101" charset="-122"/>
                  <a:ea typeface="等线" panose="02010600030101010101" charset="-122"/>
                  <a:cs typeface="Bookman Old Style" panose="02050604050505020204" charset="0"/>
                  <a:sym typeface="+mn-ea"/>
                </a:rPr>
                <a:t>The campus covers an area of more than 7000 mu, with verdant trees, green grass, elegant environment, beautiful scenery and 72% green coverage. </a:t>
              </a:r>
              <a:endParaRPr lang="en-US" altLang="zh-CN" sz="1700" dirty="0">
                <a:latin typeface="等线" panose="02010600030101010101" charset="-122"/>
                <a:ea typeface="等线" panose="02010600030101010101" charset="-122"/>
                <a:cs typeface="Bookman Old Style" panose="02050604050505020204" charset="0"/>
                <a:sym typeface="+mn-ea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611" y="2388"/>
              <a:ext cx="2174" cy="3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606" y="2067"/>
              <a:ext cx="2179" cy="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200" b="1" dirty="0">
                  <a:solidFill>
                    <a:schemeClr val="accent6">
                      <a:lumMod val="50000"/>
                    </a:schemeClr>
                  </a:solidFill>
                  <a:latin typeface="等线" panose="02010600030101010101" charset="-122"/>
                  <a:ea typeface="等线" panose="02010600030101010101" charset="-122"/>
                  <a:cs typeface="851tegakizatsu" panose="02000600000000000000" pitchFamily="2" charset="-122"/>
                </a:rPr>
                <a:t>输入标题</a:t>
              </a:r>
              <a:endParaRPr lang="zh-CN" altLang="en-US" sz="2200" b="1" dirty="0">
                <a:solidFill>
                  <a:schemeClr val="accent6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851tegakizatsu" panose="02000600000000000000" pitchFamily="2" charset="-122"/>
              </a:endParaRPr>
            </a:p>
          </p:txBody>
        </p:sp>
      </p:grpSp>
      <p:sp>
        <p:nvSpPr>
          <p:cNvPr id="9" name="矩形: 圆角 10"/>
          <p:cNvSpPr/>
          <p:nvPr/>
        </p:nvSpPr>
        <p:spPr>
          <a:xfrm>
            <a:off x="4497070" y="1995805"/>
            <a:ext cx="3198495" cy="4161790"/>
          </a:xfrm>
          <a:prstGeom prst="roundRect">
            <a:avLst>
              <a:gd name="adj" fmla="val 472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2540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587875" y="2330450"/>
            <a:ext cx="3026410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700" dirty="0">
                <a:latin typeface="等线" panose="02010600030101010101" charset="-122"/>
                <a:ea typeface="等线" panose="02010600030101010101" charset="-122"/>
                <a:cs typeface="Bookman Old Style" panose="02050604050505020204" charset="0"/>
                <a:sym typeface="+mn-ea"/>
              </a:rPr>
              <a:t>It is known as "Forest University". The school has a complete teaching and research support system and complete public service facilities.</a:t>
            </a:r>
            <a:endParaRPr lang="en-US" altLang="zh-CN" sz="1700" dirty="0">
              <a:latin typeface="等线" panose="02010600030101010101" charset="-122"/>
              <a:ea typeface="等线" panose="02010600030101010101" charset="-122"/>
              <a:cs typeface="Bookman Old Style" panose="02050604050505020204" charset="0"/>
              <a:sym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700" dirty="0">
                <a:latin typeface="等线" panose="02010600030101010101" charset="-122"/>
                <a:ea typeface="等线" panose="02010600030101010101" charset="-122"/>
                <a:cs typeface="Bookman Old Style" panose="02050604050505020204" charset="0"/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sz="1700" dirty="0">
              <a:latin typeface="等线" panose="02010600030101010101" charset="-122"/>
              <a:ea typeface="等线" panose="02010600030101010101" charset="-122"/>
              <a:cs typeface="Bookman Old Style" panose="02050604050505020204" charset="0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07660" y="1516380"/>
            <a:ext cx="1380490" cy="226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404485" y="1312545"/>
            <a:ext cx="1383665" cy="4298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200" b="1" dirty="0">
                <a:solidFill>
                  <a:schemeClr val="accent6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851tegakizatsu" panose="02000600000000000000" pitchFamily="2" charset="-122"/>
              </a:rPr>
              <a:t>输入标题</a:t>
            </a:r>
            <a:endParaRPr lang="zh-CN" altLang="en-US" sz="2200" b="1" dirty="0">
              <a:solidFill>
                <a:schemeClr val="accent6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851tegakizatsu" panose="02000600000000000000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390255" y="1312545"/>
            <a:ext cx="3198495" cy="4845050"/>
            <a:chOff x="1177" y="2067"/>
            <a:chExt cx="5037" cy="7630"/>
          </a:xfrm>
        </p:grpSpPr>
        <p:sp>
          <p:nvSpPr>
            <p:cNvPr id="26" name="矩形: 圆角 10"/>
            <p:cNvSpPr/>
            <p:nvPr/>
          </p:nvSpPr>
          <p:spPr>
            <a:xfrm>
              <a:off x="1177" y="3143"/>
              <a:ext cx="5037" cy="6554"/>
            </a:xfrm>
            <a:prstGeom prst="roundRect">
              <a:avLst>
                <a:gd name="adj" fmla="val 472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2540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320" y="3670"/>
              <a:ext cx="4766" cy="5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 dirty="0">
                  <a:latin typeface="等线" panose="02010600030101010101" charset="-122"/>
                  <a:ea typeface="等线" panose="02010600030101010101" charset="-122"/>
                  <a:cs typeface="Bookman Old Style" panose="02050604050505020204" charset="0"/>
                  <a:sym typeface="+mn-ea"/>
                </a:rPr>
                <a:t>It is known as "Forest University". The school has a complete teaching and research support system and complete public service facilities.</a:t>
              </a:r>
              <a:endParaRPr lang="en-US" altLang="zh-CN" sz="1700" dirty="0">
                <a:latin typeface="等线" panose="02010600030101010101" charset="-122"/>
                <a:ea typeface="等线" panose="02010600030101010101" charset="-122"/>
                <a:cs typeface="Bookman Old Style" panose="02050604050505020204" charset="0"/>
                <a:sym typeface="+mn-ea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 dirty="0">
                  <a:latin typeface="等线" panose="02010600030101010101" charset="-122"/>
                  <a:ea typeface="等线" panose="02010600030101010101" charset="-122"/>
                  <a:cs typeface="Bookman Old Style" panose="02050604050505020204" charset="0"/>
                  <a:sym typeface="+mn-ea"/>
                </a:rPr>
                <a:t>The campus covers an area of more than 7000 mu, with verdant trees, green grass, elegant environment, beautiful scenery and 72% green coverage. </a:t>
              </a:r>
              <a:endParaRPr lang="en-US" altLang="zh-CN" sz="1700" dirty="0">
                <a:latin typeface="等线" panose="02010600030101010101" charset="-122"/>
                <a:ea typeface="等线" panose="02010600030101010101" charset="-122"/>
                <a:cs typeface="Bookman Old Style" panose="02050604050505020204" charset="0"/>
                <a:sym typeface="+mn-ea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611" y="2388"/>
              <a:ext cx="2174" cy="3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606" y="2067"/>
              <a:ext cx="2179" cy="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200" b="1" dirty="0">
                  <a:solidFill>
                    <a:schemeClr val="accent6">
                      <a:lumMod val="50000"/>
                    </a:schemeClr>
                  </a:solidFill>
                  <a:latin typeface="等线" panose="02010600030101010101" charset="-122"/>
                  <a:ea typeface="等线" panose="02010600030101010101" charset="-122"/>
                  <a:cs typeface="851tegakizatsu" panose="02000600000000000000" pitchFamily="2" charset="-122"/>
                </a:rPr>
                <a:t>输入标题</a:t>
              </a:r>
              <a:endParaRPr lang="zh-CN" altLang="en-US" sz="2200" b="1" dirty="0">
                <a:solidFill>
                  <a:schemeClr val="accent6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851tegakizatsu" panose="020006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59410" y="302895"/>
            <a:ext cx="3242945" cy="592455"/>
            <a:chOff x="566" y="477"/>
            <a:chExt cx="5107" cy="933"/>
          </a:xfrm>
        </p:grpSpPr>
        <p:sp>
          <p:nvSpPr>
            <p:cNvPr id="28" name="文本框 27"/>
            <p:cNvSpPr txBox="1"/>
            <p:nvPr/>
          </p:nvSpPr>
          <p:spPr>
            <a:xfrm>
              <a:off x="966" y="633"/>
              <a:ext cx="4564" cy="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200" b="1" dirty="0">
                  <a:solidFill>
                    <a:schemeClr val="accent6">
                      <a:lumMod val="50000"/>
                    </a:schemeClr>
                  </a:solidFill>
                  <a:latin typeface="等线" panose="02010600030101010101" charset="-122"/>
                  <a:ea typeface="等线" panose="02010600030101010101" charset="-122"/>
                  <a:cs typeface="851tegakizatsu" panose="02000600000000000000" pitchFamily="2" charset="-122"/>
                </a:rPr>
                <a:t>请输入你需要的主题</a:t>
              </a:r>
              <a:endParaRPr lang="zh-CN" altLang="en-US" sz="2200" b="1" dirty="0">
                <a:solidFill>
                  <a:schemeClr val="accent6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851tegakizatsu" panose="02000600000000000000" pitchFamily="2" charset="-122"/>
              </a:endParaRPr>
            </a:p>
          </p:txBody>
        </p:sp>
        <p:sp>
          <p:nvSpPr>
            <p:cNvPr id="14" name="L 形 13"/>
            <p:cNvSpPr/>
            <p:nvPr/>
          </p:nvSpPr>
          <p:spPr>
            <a:xfrm>
              <a:off x="566" y="1010"/>
              <a:ext cx="400" cy="400"/>
            </a:xfrm>
            <a:prstGeom prst="corne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L 形 14"/>
            <p:cNvSpPr/>
            <p:nvPr/>
          </p:nvSpPr>
          <p:spPr>
            <a:xfrm rot="10800000">
              <a:off x="5273" y="477"/>
              <a:ext cx="400" cy="400"/>
            </a:xfrm>
            <a:prstGeom prst="corne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D:\liyi\Desktop\读研期间的文档\研小招\推文制作\夏日色卡笔记\笔记推文—图片与模板材料\笔记推文—图片与模板材料\笔记模板底图\夏季主题-内页图（3）.jpg夏季主题-内页图（3）"/>
          <p:cNvPicPr>
            <a:picLocks noChangeAspect="1"/>
          </p:cNvPicPr>
          <p:nvPr/>
        </p:nvPicPr>
        <p:blipFill>
          <a:blip r:embed="rId1">
            <a:lum bright="-12000"/>
          </a:blip>
          <a:srcRect/>
          <a:stretch>
            <a:fillRect/>
          </a:stretch>
        </p:blipFill>
        <p:spPr>
          <a:xfrm>
            <a:off x="0" y="0"/>
            <a:ext cx="4695825" cy="68573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702425" y="2960370"/>
            <a:ext cx="3562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851tegakizatsu" panose="02000600000000000000" pitchFamily="2" charset="-122"/>
              </a:rPr>
              <a:t>输入您需要的主题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851tegakizatsu" panose="02000600000000000000" pitchFamily="2" charset="-122"/>
            </a:endParaRPr>
          </a:p>
        </p:txBody>
      </p:sp>
      <p:pic>
        <p:nvPicPr>
          <p:cNvPr id="17" name="图片 16" descr="heilogo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9151970" y="272084"/>
            <a:ext cx="2562860" cy="76115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902482" y="1535956"/>
            <a:ext cx="2847975" cy="92202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zh-CN" sz="5400" b="1" kern="100" dirty="0">
                <a:solidFill>
                  <a:schemeClr val="bg1"/>
                </a:solidFill>
                <a:latin typeface="Bookman Old Style" panose="02050604050505020204" charset="0"/>
                <a:ea typeface="微软雅黑 Light" panose="020B0502040204020203" pitchFamily="34" charset="-122"/>
                <a:cs typeface="Bookman Old Style" panose="02050604050505020204" charset="0"/>
              </a:rPr>
              <a:t>P A R T</a:t>
            </a:r>
            <a:endParaRPr lang="en-US" altLang="zh-CN" sz="9600" b="1" kern="100" dirty="0">
              <a:solidFill>
                <a:schemeClr val="bg1"/>
              </a:solidFill>
              <a:latin typeface="Bookman Old Style" panose="02050604050505020204" charset="0"/>
              <a:ea typeface="微软雅黑 Light" panose="020B0502040204020203" pitchFamily="34" charset="-122"/>
              <a:cs typeface="Bookman Old Style" panose="0205060405050502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0040" y="2921635"/>
            <a:ext cx="14732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 b="1" kern="100" dirty="0">
                <a:solidFill>
                  <a:schemeClr val="bg1"/>
                </a:solidFill>
                <a:latin typeface="Bookman Old Style" panose="02050604050505020204" charset="0"/>
                <a:ea typeface="微软雅黑 Light" panose="020B0502040204020203" pitchFamily="34" charset="-122"/>
                <a:cs typeface="Bookman Old Style" panose="02050604050505020204" charset="0"/>
                <a:sym typeface="+mn-ea"/>
              </a:rPr>
              <a:t>02</a:t>
            </a:r>
            <a:endParaRPr lang="en-US" altLang="zh-CN" sz="6600" b="1" kern="100" dirty="0">
              <a:solidFill>
                <a:schemeClr val="bg1"/>
              </a:solidFill>
              <a:latin typeface="Bookman Old Style" panose="02050604050505020204" charset="0"/>
              <a:ea typeface="微软雅黑 Light" panose="020B0502040204020203" pitchFamily="34" charset="-122"/>
              <a:cs typeface="Bookman Old Style" panose="02050604050505020204" charset="0"/>
              <a:sym typeface="+mn-ea"/>
            </a:endParaRPr>
          </a:p>
        </p:txBody>
      </p:sp>
      <p:sp>
        <p:nvSpPr>
          <p:cNvPr id="14" name="L 形 13"/>
          <p:cNvSpPr/>
          <p:nvPr/>
        </p:nvSpPr>
        <p:spPr>
          <a:xfrm>
            <a:off x="6435725" y="3628390"/>
            <a:ext cx="353060" cy="394970"/>
          </a:xfrm>
          <a:prstGeom prst="corne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L 形 14"/>
          <p:cNvSpPr/>
          <p:nvPr/>
        </p:nvSpPr>
        <p:spPr>
          <a:xfrm rot="10800000">
            <a:off x="10055225" y="2480945"/>
            <a:ext cx="353060" cy="394970"/>
          </a:xfrm>
          <a:prstGeom prst="corne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同侧圆角矩形 49"/>
          <p:cNvSpPr/>
          <p:nvPr/>
        </p:nvSpPr>
        <p:spPr>
          <a:xfrm>
            <a:off x="8883650" y="1796415"/>
            <a:ext cx="2306955" cy="4011295"/>
          </a:xfrm>
          <a:prstGeom prst="round2Same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同侧圆角矩形 50"/>
          <p:cNvSpPr/>
          <p:nvPr/>
        </p:nvSpPr>
        <p:spPr>
          <a:xfrm>
            <a:off x="6202680" y="1796415"/>
            <a:ext cx="2306955" cy="4011295"/>
          </a:xfrm>
          <a:prstGeom prst="round2Same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同侧圆角矩形 31"/>
          <p:cNvSpPr/>
          <p:nvPr/>
        </p:nvSpPr>
        <p:spPr>
          <a:xfrm>
            <a:off x="3538855" y="1796415"/>
            <a:ext cx="2306955" cy="4011295"/>
          </a:xfrm>
          <a:prstGeom prst="round2Same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同侧圆角矩形 22"/>
          <p:cNvSpPr/>
          <p:nvPr/>
        </p:nvSpPr>
        <p:spPr>
          <a:xfrm>
            <a:off x="857885" y="1796415"/>
            <a:ext cx="2306955" cy="4011295"/>
          </a:xfrm>
          <a:prstGeom prst="round2Same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031240" y="2562225"/>
            <a:ext cx="195262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ea typeface="+mn-lt"/>
              </a:rPr>
              <a:t>请输入您需要的内容，字体和颜色均可根据您的需要更改。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ea typeface="+mn-lt"/>
            </a:endParaRPr>
          </a:p>
        </p:txBody>
      </p:sp>
      <p:pic>
        <p:nvPicPr>
          <p:cNvPr id="49" name="图片 48" descr="heilogo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263034" y="134384"/>
            <a:ext cx="2562860" cy="76115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70" y="5200650"/>
            <a:ext cx="12190730" cy="1657350"/>
          </a:xfrm>
          <a:prstGeom prst="rect">
            <a:avLst/>
          </a:prstGeom>
          <a:solidFill>
            <a:srgbClr val="83A575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574800" y="4567555"/>
            <a:ext cx="951230" cy="1243965"/>
            <a:chOff x="1896" y="6659"/>
            <a:chExt cx="1498" cy="1959"/>
          </a:xfrm>
        </p:grpSpPr>
        <p:pic>
          <p:nvPicPr>
            <p:cNvPr id="7" name="图片 6" descr="32303038313138303b32303131373037373bcbc9caf7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" y="6659"/>
              <a:ext cx="1015" cy="1015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896" y="8038"/>
              <a:ext cx="14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chemeClr val="bg1"/>
                  </a:solidFill>
                </a:rPr>
                <a:t>内容一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37990" y="4567555"/>
            <a:ext cx="951865" cy="1243965"/>
            <a:chOff x="1896" y="6659"/>
            <a:chExt cx="1499" cy="1959"/>
          </a:xfrm>
        </p:grpSpPr>
        <p:pic>
          <p:nvPicPr>
            <p:cNvPr id="12" name="图片 11" descr="32303038313138303b32303131373037373bcbc9caf7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70" y="6659"/>
              <a:ext cx="1015" cy="1015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1896" y="8038"/>
              <a:ext cx="14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chemeClr val="bg1"/>
                  </a:solidFill>
                </a:rPr>
                <a:t>内容</a:t>
              </a:r>
              <a:r>
                <a:rPr lang="zh-CN" altLang="en-US" b="1">
                  <a:solidFill>
                    <a:schemeClr val="bg1"/>
                  </a:solidFill>
                </a:rPr>
                <a:t>二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901180" y="4567555"/>
            <a:ext cx="951865" cy="1243965"/>
            <a:chOff x="1896" y="6659"/>
            <a:chExt cx="1499" cy="1959"/>
          </a:xfrm>
        </p:grpSpPr>
        <p:pic>
          <p:nvPicPr>
            <p:cNvPr id="15" name="图片 14" descr="32303038313138303b32303131373037373bcbc9caf7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70" y="6659"/>
              <a:ext cx="1015" cy="1015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896" y="8038"/>
              <a:ext cx="14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chemeClr val="bg1"/>
                  </a:solidFill>
                </a:rPr>
                <a:t>内容</a:t>
              </a:r>
              <a:r>
                <a:rPr lang="zh-CN" altLang="en-US" b="1">
                  <a:solidFill>
                    <a:schemeClr val="bg1"/>
                  </a:solidFill>
                </a:rPr>
                <a:t>三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564370" y="4567555"/>
            <a:ext cx="951865" cy="1243965"/>
            <a:chOff x="1896" y="6659"/>
            <a:chExt cx="1499" cy="1959"/>
          </a:xfrm>
        </p:grpSpPr>
        <p:pic>
          <p:nvPicPr>
            <p:cNvPr id="18" name="图片 17" descr="32303038313138303b32303131373037373bcbc9caf7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70" y="6659"/>
              <a:ext cx="1015" cy="1015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896" y="8038"/>
              <a:ext cx="14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chemeClr val="bg1"/>
                  </a:solidFill>
                </a:rPr>
                <a:t>内容</a:t>
              </a:r>
              <a:r>
                <a:rPr lang="zh-CN" altLang="en-US" b="1">
                  <a:solidFill>
                    <a:schemeClr val="bg1"/>
                  </a:solidFill>
                </a:rPr>
                <a:t>四</a:t>
              </a:r>
              <a:endParaRPr lang="zh-CN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716020" y="2562225"/>
            <a:ext cx="195262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ea typeface="+mn-lt"/>
              </a:rPr>
              <a:t>请输入您需要的内容，字体和颜色均可根据您的需要更改。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ea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00800" y="2562225"/>
            <a:ext cx="195262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ea typeface="+mn-lt"/>
              </a:rPr>
              <a:t>请输入您需要的内容，字体和颜色均可根据您的需要更改。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ea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085580" y="2562225"/>
            <a:ext cx="195262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ea typeface="+mn-lt"/>
              </a:rPr>
              <a:t>请输入您需要的内容，字体和颜色均可根据您的需要更改。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ea typeface="+mn-lt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59410" y="302895"/>
            <a:ext cx="3242945" cy="592455"/>
            <a:chOff x="566" y="477"/>
            <a:chExt cx="5107" cy="933"/>
          </a:xfrm>
        </p:grpSpPr>
        <p:sp>
          <p:nvSpPr>
            <p:cNvPr id="53" name="文本框 52"/>
            <p:cNvSpPr txBox="1"/>
            <p:nvPr/>
          </p:nvSpPr>
          <p:spPr>
            <a:xfrm>
              <a:off x="966" y="633"/>
              <a:ext cx="4564" cy="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200" b="1" dirty="0">
                  <a:solidFill>
                    <a:schemeClr val="accent6">
                      <a:lumMod val="50000"/>
                    </a:schemeClr>
                  </a:solidFill>
                  <a:latin typeface="等线" panose="02010600030101010101" charset="-122"/>
                  <a:ea typeface="等线" panose="02010600030101010101" charset="-122"/>
                  <a:cs typeface="851tegakizatsu" panose="02000600000000000000" pitchFamily="2" charset="-122"/>
                </a:rPr>
                <a:t>请输入你需要的主题</a:t>
              </a:r>
              <a:endParaRPr lang="zh-CN" altLang="en-US" sz="2200" b="1" dirty="0">
                <a:solidFill>
                  <a:schemeClr val="accent6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851tegakizatsu" panose="02000600000000000000" pitchFamily="2" charset="-122"/>
              </a:endParaRPr>
            </a:p>
          </p:txBody>
        </p:sp>
        <p:sp>
          <p:nvSpPr>
            <p:cNvPr id="54" name="L 形 53"/>
            <p:cNvSpPr/>
            <p:nvPr/>
          </p:nvSpPr>
          <p:spPr>
            <a:xfrm>
              <a:off x="566" y="1010"/>
              <a:ext cx="400" cy="400"/>
            </a:xfrm>
            <a:prstGeom prst="corne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L 形 54"/>
            <p:cNvSpPr/>
            <p:nvPr/>
          </p:nvSpPr>
          <p:spPr>
            <a:xfrm rot="10800000">
              <a:off x="5273" y="477"/>
              <a:ext cx="400" cy="400"/>
            </a:xfrm>
            <a:prstGeom prst="corne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heilogo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151970" y="272084"/>
            <a:ext cx="2562860" cy="761153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4613910" y="2112010"/>
            <a:ext cx="6136005" cy="39693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defRPr/>
            </a:pPr>
            <a:r>
              <a:rPr lang="en-US" altLang="zh-CN" dirty="0">
                <a:latin typeface="等线" panose="02010600030101010101" charset="-122"/>
                <a:ea typeface="等线" panose="02010600030101010101" charset="-122"/>
                <a:cs typeface="Bookman Old Style" panose="02050604050505020204" charset="0"/>
                <a:sym typeface="+mn-ea"/>
              </a:rPr>
              <a:t>The campus covers an area of more than 7000 mu, with verdant trees, green grass, elegant environment, beautiful scenery and 72% green coverage. It is known as "Forest University". The school has a complete teaching and research support system and complete public service facilities.</a:t>
            </a:r>
            <a:endParaRPr lang="en-US" altLang="zh-CN" dirty="0">
              <a:latin typeface="等线" panose="02010600030101010101" charset="-122"/>
              <a:ea typeface="等线" panose="02010600030101010101" charset="-122"/>
              <a:cs typeface="Bookman Old Style" panose="02050604050505020204" charset="0"/>
              <a:sym typeface="+mn-ea"/>
            </a:endParaRPr>
          </a:p>
          <a:p>
            <a:pPr algn="just">
              <a:defRPr/>
            </a:pPr>
            <a:endParaRPr lang="en-US" altLang="zh-CN" dirty="0">
              <a:latin typeface="等线" panose="02010600030101010101" charset="-122"/>
              <a:ea typeface="等线" panose="02010600030101010101" charset="-122"/>
              <a:cs typeface="Bookman Old Style" panose="02050604050505020204" charset="0"/>
              <a:sym typeface="+mn-ea"/>
            </a:endParaRPr>
          </a:p>
          <a:p>
            <a:pPr algn="just">
              <a:defRPr/>
            </a:pPr>
            <a:r>
              <a:rPr lang="en-US" altLang="zh-CN" dirty="0">
                <a:latin typeface="等线" panose="02010600030101010101" charset="-122"/>
                <a:ea typeface="等线" panose="02010600030101010101" charset="-122"/>
                <a:cs typeface="Bookman Old Style" panose="02050604050505020204" charset="0"/>
                <a:sym typeface="+mn-ea"/>
              </a:rPr>
              <a:t> The campus covers an area of more than 7000 mu, with verdant trees, green grass, elegant environment, beautiful scenery and 72% green coverage. It is known as "Forest University". The school has a complete teaching and research support system and complete public service facilities.</a:t>
            </a:r>
            <a:endParaRPr lang="en-US" altLang="zh-CN" dirty="0">
              <a:latin typeface="等线" panose="02010600030101010101" charset="-122"/>
              <a:ea typeface="等线" panose="02010600030101010101" charset="-122"/>
              <a:cs typeface="Bookman Old Style" panose="02050604050505020204" charset="0"/>
              <a:sym typeface="+mn-ea"/>
            </a:endParaRPr>
          </a:p>
          <a:p>
            <a:pPr algn="just">
              <a:defRPr/>
            </a:pPr>
            <a:endParaRPr lang="en-US" altLang="zh-CN" dirty="0">
              <a:latin typeface="等线" panose="02010600030101010101" charset="-122"/>
              <a:ea typeface="等线" panose="02010600030101010101" charset="-122"/>
              <a:cs typeface="Bookman Old Style" panose="02050604050505020204" charset="0"/>
              <a:sym typeface="+mn-ea"/>
            </a:endParaRPr>
          </a:p>
        </p:txBody>
      </p:sp>
      <p:pic>
        <p:nvPicPr>
          <p:cNvPr id="52" name="图片 51" descr="D:\liyi\Desktop\读研期间的文档\研小招\PPT&amp;简历\PPT素材\华科绿照片\图片10.png图片10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81685" y="1293813"/>
            <a:ext cx="3089910" cy="462915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359410" y="302895"/>
            <a:ext cx="3242945" cy="592455"/>
            <a:chOff x="566" y="477"/>
            <a:chExt cx="5107" cy="933"/>
          </a:xfrm>
        </p:grpSpPr>
        <p:sp>
          <p:nvSpPr>
            <p:cNvPr id="10" name="文本框 9"/>
            <p:cNvSpPr txBox="1"/>
            <p:nvPr/>
          </p:nvSpPr>
          <p:spPr>
            <a:xfrm>
              <a:off x="966" y="633"/>
              <a:ext cx="4564" cy="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200" b="1" dirty="0">
                  <a:solidFill>
                    <a:schemeClr val="accent6">
                      <a:lumMod val="50000"/>
                    </a:schemeClr>
                  </a:solidFill>
                  <a:latin typeface="等线" panose="02010600030101010101" charset="-122"/>
                  <a:ea typeface="等线" panose="02010600030101010101" charset="-122"/>
                  <a:cs typeface="851tegakizatsu" panose="02000600000000000000" pitchFamily="2" charset="-122"/>
                </a:rPr>
                <a:t>请输入你需要的主题</a:t>
              </a:r>
              <a:endParaRPr lang="zh-CN" altLang="en-US" sz="2200" b="1" dirty="0">
                <a:solidFill>
                  <a:schemeClr val="accent6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851tegakizatsu" panose="02000600000000000000" pitchFamily="2" charset="-122"/>
              </a:endParaRPr>
            </a:p>
          </p:txBody>
        </p:sp>
        <p:sp>
          <p:nvSpPr>
            <p:cNvPr id="11" name="L 形 10"/>
            <p:cNvSpPr/>
            <p:nvPr/>
          </p:nvSpPr>
          <p:spPr>
            <a:xfrm>
              <a:off x="566" y="1010"/>
              <a:ext cx="400" cy="400"/>
            </a:xfrm>
            <a:prstGeom prst="corne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L 形 11"/>
            <p:cNvSpPr/>
            <p:nvPr/>
          </p:nvSpPr>
          <p:spPr>
            <a:xfrm rot="10800000">
              <a:off x="5273" y="477"/>
              <a:ext cx="400" cy="400"/>
            </a:xfrm>
            <a:prstGeom prst="corne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4677410" y="1655445"/>
            <a:ext cx="1380490" cy="226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674235" y="1451610"/>
            <a:ext cx="1383665" cy="4298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200" b="1" dirty="0">
                <a:solidFill>
                  <a:schemeClr val="accent6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851tegakizatsu" panose="02000600000000000000" pitchFamily="2" charset="-122"/>
              </a:rPr>
              <a:t>输入标题</a:t>
            </a:r>
            <a:endParaRPr lang="zh-CN" altLang="en-US" sz="2200" b="1" dirty="0">
              <a:solidFill>
                <a:schemeClr val="accent6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851tegakizatsu" panose="020006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D:\liyi\Desktop\读研期间的文档\研小招\PPT&amp;简历\PPT素材\华科绿照片\图片6.png图片6"/>
          <p:cNvPicPr>
            <a:picLocks noChangeAspect="1"/>
          </p:cNvPicPr>
          <p:nvPr/>
        </p:nvPicPr>
        <p:blipFill>
          <a:blip r:embed="rId1">
            <a:lum bright="-6000" contrast="-18000"/>
          </a:blip>
          <a:srcRect/>
          <a:stretch>
            <a:fillRect/>
          </a:stretch>
        </p:blipFill>
        <p:spPr>
          <a:xfrm>
            <a:off x="11748" y="-7620"/>
            <a:ext cx="4630420" cy="68732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702425" y="2960370"/>
            <a:ext cx="3562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851tegakizatsu" panose="02000600000000000000" pitchFamily="2" charset="-122"/>
              </a:rPr>
              <a:t>输入您需要的主题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  <a:cs typeface="851tegakizatsu" panose="02000600000000000000" pitchFamily="2" charset="-122"/>
            </a:endParaRPr>
          </a:p>
        </p:txBody>
      </p:sp>
      <p:pic>
        <p:nvPicPr>
          <p:cNvPr id="17" name="图片 16" descr="heilogo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9151970" y="272084"/>
            <a:ext cx="2562860" cy="76115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902482" y="1535956"/>
            <a:ext cx="2847975" cy="92202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zh-CN" sz="5400" b="1" kern="100" dirty="0">
                <a:solidFill>
                  <a:schemeClr val="bg1"/>
                </a:solidFill>
                <a:latin typeface="Bookman Old Style" panose="02050604050505020204" charset="0"/>
                <a:ea typeface="微软雅黑 Light" panose="020B0502040204020203" pitchFamily="34" charset="-122"/>
                <a:cs typeface="Bookman Old Style" panose="02050604050505020204" charset="0"/>
              </a:rPr>
              <a:t>P A R T</a:t>
            </a:r>
            <a:endParaRPr lang="en-US" altLang="zh-CN" sz="9600" b="1" kern="100" dirty="0">
              <a:solidFill>
                <a:schemeClr val="bg1"/>
              </a:solidFill>
              <a:latin typeface="Bookman Old Style" panose="02050604050505020204" charset="0"/>
              <a:ea typeface="微软雅黑 Light" panose="020B0502040204020203" pitchFamily="34" charset="-122"/>
              <a:cs typeface="Bookman Old Style" panose="0205060405050502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0040" y="2921635"/>
            <a:ext cx="14732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 b="1" kern="100" dirty="0">
                <a:solidFill>
                  <a:schemeClr val="bg1"/>
                </a:solidFill>
                <a:latin typeface="Bookman Old Style" panose="02050604050505020204" charset="0"/>
                <a:ea typeface="微软雅黑 Light" panose="020B0502040204020203" pitchFamily="34" charset="-122"/>
                <a:cs typeface="Bookman Old Style" panose="02050604050505020204" charset="0"/>
                <a:sym typeface="+mn-ea"/>
              </a:rPr>
              <a:t>03</a:t>
            </a:r>
            <a:endParaRPr lang="en-US" altLang="zh-CN" sz="6600" b="1" kern="100" dirty="0">
              <a:solidFill>
                <a:schemeClr val="bg1"/>
              </a:solidFill>
              <a:latin typeface="Bookman Old Style" panose="02050604050505020204" charset="0"/>
              <a:ea typeface="微软雅黑 Light" panose="020B0502040204020203" pitchFamily="34" charset="-122"/>
              <a:cs typeface="Bookman Old Style" panose="02050604050505020204" charset="0"/>
              <a:sym typeface="+mn-ea"/>
            </a:endParaRPr>
          </a:p>
        </p:txBody>
      </p:sp>
      <p:sp>
        <p:nvSpPr>
          <p:cNvPr id="14" name="L 形 13"/>
          <p:cNvSpPr/>
          <p:nvPr/>
        </p:nvSpPr>
        <p:spPr>
          <a:xfrm>
            <a:off x="6435725" y="3628390"/>
            <a:ext cx="353060" cy="394970"/>
          </a:xfrm>
          <a:prstGeom prst="corne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L 形 14"/>
          <p:cNvSpPr/>
          <p:nvPr/>
        </p:nvSpPr>
        <p:spPr>
          <a:xfrm rot="10800000">
            <a:off x="10055225" y="2480945"/>
            <a:ext cx="353060" cy="394970"/>
          </a:xfrm>
          <a:prstGeom prst="corne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heilogo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151970" y="272084"/>
            <a:ext cx="2562860" cy="761153"/>
          </a:xfrm>
          <a:prstGeom prst="rect">
            <a:avLst/>
          </a:prstGeom>
        </p:spPr>
      </p:pic>
      <p:sp>
        <p:nvSpPr>
          <p:cNvPr id="3" name="同侧圆角矩形 2"/>
          <p:cNvSpPr/>
          <p:nvPr/>
        </p:nvSpPr>
        <p:spPr>
          <a:xfrm>
            <a:off x="829945" y="1720850"/>
            <a:ext cx="10532745" cy="4544695"/>
          </a:xfrm>
          <a:prstGeom prst="round2SameRect">
            <a:avLst>
              <a:gd name="adj1" fmla="val 10751"/>
              <a:gd name="adj2" fmla="val 0"/>
            </a:avLst>
          </a:prstGeom>
          <a:solidFill>
            <a:srgbClr val="C5E0B4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 rot="0">
            <a:off x="1646555" y="2016125"/>
            <a:ext cx="800100" cy="772160"/>
            <a:chOff x="2393" y="3162"/>
            <a:chExt cx="1260" cy="1260"/>
          </a:xfrm>
        </p:grpSpPr>
        <p:sp>
          <p:nvSpPr>
            <p:cNvPr id="5" name="椭圆 4"/>
            <p:cNvSpPr/>
            <p:nvPr/>
          </p:nvSpPr>
          <p:spPr>
            <a:xfrm>
              <a:off x="2393" y="3162"/>
              <a:ext cx="1260" cy="1260"/>
            </a:xfrm>
            <a:prstGeom prst="ellipse">
              <a:avLst/>
            </a:prstGeom>
            <a:solidFill>
              <a:srgbClr val="F5FAF2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AutoShape 112"/>
            <p:cNvSpPr/>
            <p:nvPr/>
          </p:nvSpPr>
          <p:spPr bwMode="auto">
            <a:xfrm>
              <a:off x="2662" y="3379"/>
              <a:ext cx="694" cy="761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rgbClr val="83A575"/>
            </a:solidFill>
            <a:ln>
              <a:noFill/>
            </a:ln>
            <a:effectLst/>
          </p:spPr>
          <p:txBody>
            <a:bodyPr lIns="25400" tIns="25400" rIns="25400" bIns="25400" anchor="ctr"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0">
            <a:off x="4344035" y="2016294"/>
            <a:ext cx="800100" cy="772160"/>
            <a:chOff x="6667" y="3188"/>
            <a:chExt cx="1260" cy="1260"/>
          </a:xfrm>
        </p:grpSpPr>
        <p:sp>
          <p:nvSpPr>
            <p:cNvPr id="7" name="椭圆 6"/>
            <p:cNvSpPr/>
            <p:nvPr/>
          </p:nvSpPr>
          <p:spPr>
            <a:xfrm>
              <a:off x="6667" y="3188"/>
              <a:ext cx="1260" cy="1260"/>
            </a:xfrm>
            <a:prstGeom prst="ellipse">
              <a:avLst/>
            </a:prstGeom>
            <a:solidFill>
              <a:srgbClr val="F5FAF2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AutoShape 59"/>
            <p:cNvSpPr/>
            <p:nvPr/>
          </p:nvSpPr>
          <p:spPr bwMode="auto">
            <a:xfrm>
              <a:off x="6813" y="3384"/>
              <a:ext cx="808" cy="80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rgbClr val="83A575"/>
            </a:solidFill>
            <a:ln>
              <a:noFill/>
            </a:ln>
            <a:effectLst/>
          </p:spPr>
          <p:txBody>
            <a:bodyPr lIns="25400" tIns="25400" rIns="25400" bIns="25400" anchor="ctr"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panose="020B0502020104020203" charset="0"/>
                <a:sym typeface="Gill Sans" panose="020B0502020104020203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rot="0">
            <a:off x="9695180" y="1993265"/>
            <a:ext cx="800100" cy="772160"/>
            <a:chOff x="15253" y="3130"/>
            <a:chExt cx="1260" cy="1260"/>
          </a:xfrm>
        </p:grpSpPr>
        <p:sp>
          <p:nvSpPr>
            <p:cNvPr id="9" name="椭圆 8"/>
            <p:cNvSpPr/>
            <p:nvPr/>
          </p:nvSpPr>
          <p:spPr>
            <a:xfrm>
              <a:off x="15253" y="3130"/>
              <a:ext cx="1260" cy="1260"/>
            </a:xfrm>
            <a:prstGeom prst="ellipse">
              <a:avLst/>
            </a:prstGeom>
            <a:solidFill>
              <a:srgbClr val="F5FAF2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 rot="0">
              <a:off x="15561" y="3331"/>
              <a:ext cx="593" cy="866"/>
              <a:chOff x="2528974" y="2863357"/>
              <a:chExt cx="246811" cy="359779"/>
            </a:xfrm>
            <a:solidFill>
              <a:srgbClr val="83A575"/>
            </a:solidFill>
          </p:grpSpPr>
          <p:sp>
            <p:nvSpPr>
              <p:cNvPr id="31" name="AutoShape 113"/>
              <p:cNvSpPr/>
              <p:nvPr/>
            </p:nvSpPr>
            <p:spPr bwMode="auto">
              <a:xfrm>
                <a:off x="2528974" y="2863357"/>
                <a:ext cx="246811" cy="35977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p>
                <a:pPr algn="ctr" defTabSz="3048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  <p:sp>
            <p:nvSpPr>
              <p:cNvPr id="32" name="AutoShape 114"/>
              <p:cNvSpPr/>
              <p:nvPr/>
            </p:nvSpPr>
            <p:spPr bwMode="auto">
              <a:xfrm>
                <a:off x="2584843" y="2919841"/>
                <a:ext cx="73061" cy="7306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p>
                <a:pPr algn="ctr" defTabSz="3048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 rot="0">
            <a:off x="6910070" y="2016125"/>
            <a:ext cx="800100" cy="772160"/>
            <a:chOff x="11167" y="3114"/>
            <a:chExt cx="1260" cy="1260"/>
          </a:xfrm>
        </p:grpSpPr>
        <p:sp>
          <p:nvSpPr>
            <p:cNvPr id="8" name="椭圆 7"/>
            <p:cNvSpPr/>
            <p:nvPr/>
          </p:nvSpPr>
          <p:spPr>
            <a:xfrm>
              <a:off x="11167" y="3114"/>
              <a:ext cx="1260" cy="1260"/>
            </a:xfrm>
            <a:prstGeom prst="ellipse">
              <a:avLst/>
            </a:prstGeom>
            <a:solidFill>
              <a:srgbClr val="F5FAF2"/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 rot="0" flipH="1">
              <a:off x="11450" y="3368"/>
              <a:ext cx="738" cy="738"/>
              <a:chOff x="2473104" y="2145028"/>
              <a:chExt cx="359165" cy="359165"/>
            </a:xfrm>
            <a:solidFill>
              <a:srgbClr val="83A575"/>
            </a:solidFill>
          </p:grpSpPr>
          <p:sp>
            <p:nvSpPr>
              <p:cNvPr id="34" name="AutoShape 126"/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p>
                <a:pPr algn="ctr" defTabSz="3048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  <p:sp>
            <p:nvSpPr>
              <p:cNvPr id="38" name="AutoShape 127"/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p>
                <a:pPr algn="ctr" defTabSz="3048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49" name="矩形 48"/>
          <p:cNvSpPr/>
          <p:nvPr/>
        </p:nvSpPr>
        <p:spPr>
          <a:xfrm>
            <a:off x="994410" y="3289300"/>
            <a:ext cx="2533015" cy="267652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73780" y="3289300"/>
            <a:ext cx="2533015" cy="267652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85230" y="3289300"/>
            <a:ext cx="2533015" cy="267652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29040" y="3289300"/>
            <a:ext cx="2533015" cy="267652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The campus covers an area of more than 7000 mu, with verdant trees, green grass, elegant environment, beautiful scenery and 72% green coverage.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3395345" y="1720850"/>
            <a:ext cx="0" cy="5016500"/>
          </a:xfrm>
          <a:prstGeom prst="line">
            <a:avLst/>
          </a:prstGeom>
          <a:ln w="25400" cmpd="sng">
            <a:solidFill>
              <a:srgbClr val="F5FAF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990590" y="1701165"/>
            <a:ext cx="0" cy="5016500"/>
          </a:xfrm>
          <a:prstGeom prst="line">
            <a:avLst/>
          </a:prstGeom>
          <a:ln w="25400" cmpd="sng">
            <a:solidFill>
              <a:srgbClr val="F5FAF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8629650" y="1720850"/>
            <a:ext cx="0" cy="5016500"/>
          </a:xfrm>
          <a:prstGeom prst="line">
            <a:avLst/>
          </a:prstGeom>
          <a:ln w="25400" cmpd="sng">
            <a:solidFill>
              <a:srgbClr val="F5FAF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359410" y="302895"/>
            <a:ext cx="3242945" cy="592455"/>
            <a:chOff x="566" y="477"/>
            <a:chExt cx="5107" cy="933"/>
          </a:xfrm>
        </p:grpSpPr>
        <p:sp>
          <p:nvSpPr>
            <p:cNvPr id="30" name="文本框 29"/>
            <p:cNvSpPr txBox="1"/>
            <p:nvPr/>
          </p:nvSpPr>
          <p:spPr>
            <a:xfrm>
              <a:off x="966" y="633"/>
              <a:ext cx="4564" cy="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200" b="1" dirty="0">
                  <a:solidFill>
                    <a:schemeClr val="accent6">
                      <a:lumMod val="50000"/>
                    </a:schemeClr>
                  </a:solidFill>
                  <a:latin typeface="等线" panose="02010600030101010101" charset="-122"/>
                  <a:ea typeface="等线" panose="02010600030101010101" charset="-122"/>
                  <a:cs typeface="851tegakizatsu" panose="02000600000000000000" pitchFamily="2" charset="-122"/>
                </a:rPr>
                <a:t>请输入你需要的主题</a:t>
              </a:r>
              <a:endParaRPr lang="zh-CN" altLang="en-US" sz="2200" b="1" dirty="0">
                <a:solidFill>
                  <a:schemeClr val="accent6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851tegakizatsu" panose="02000600000000000000" pitchFamily="2" charset="-122"/>
              </a:endParaRPr>
            </a:p>
          </p:txBody>
        </p:sp>
        <p:sp>
          <p:nvSpPr>
            <p:cNvPr id="35" name="L 形 34"/>
            <p:cNvSpPr/>
            <p:nvPr/>
          </p:nvSpPr>
          <p:spPr>
            <a:xfrm>
              <a:off x="566" y="1010"/>
              <a:ext cx="400" cy="400"/>
            </a:xfrm>
            <a:prstGeom prst="corne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L 形 35"/>
            <p:cNvSpPr/>
            <p:nvPr/>
          </p:nvSpPr>
          <p:spPr>
            <a:xfrm rot="10800000">
              <a:off x="5273" y="477"/>
              <a:ext cx="400" cy="400"/>
            </a:xfrm>
            <a:prstGeom prst="corne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OWFjYWIyZjUwMTdmODQ5MGQwMGU3YWZkZjQxMjAxY2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3619</Words>
  <Application>WPS 演示</Application>
  <PresentationFormat>宽屏</PresentationFormat>
  <Paragraphs>156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Monotype Corsiva</vt:lpstr>
      <vt:lpstr>苹方 特粗</vt:lpstr>
      <vt:lpstr>Bookman Old Style</vt:lpstr>
      <vt:lpstr>微软雅黑 Light</vt:lpstr>
      <vt:lpstr>Calibri Light</vt:lpstr>
      <vt:lpstr>方正宋刻本秀楷简体</vt:lpstr>
      <vt:lpstr>等线</vt:lpstr>
      <vt:lpstr>方正兰亭黑_GBK</vt:lpstr>
      <vt:lpstr>黑体</vt:lpstr>
      <vt:lpstr>851tegakizatsu</vt:lpstr>
      <vt:lpstr>Gill Sans</vt:lpstr>
      <vt:lpstr>Arial Unicode MS</vt:lpstr>
      <vt:lpstr>等线 Light</vt:lpstr>
      <vt:lpstr>Gill Sans MT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Oilla</dc:creator>
  <cp:lastModifiedBy>黄小豆</cp:lastModifiedBy>
  <cp:revision>30</cp:revision>
  <dcterms:created xsi:type="dcterms:W3CDTF">2020-04-27T10:08:00Z</dcterms:created>
  <dcterms:modified xsi:type="dcterms:W3CDTF">2022-10-07T09:01:06Z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75FD202850B349C095B8B77BE3C498AD</vt:lpwstr>
  </property>
</Properties>
</file>